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Ubuntu"/>
      <p:regular r:id="rId12"/>
      <p:bold r:id="rId13"/>
      <p:italic r:id="rId14"/>
      <p:boldItalic r:id="rId15"/>
    </p:embeddedFont>
    <p:embeddedFont>
      <p:font typeface="Architects Daughter"/>
      <p:regular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2232B1-FAA4-45EF-AFCD-4E61E01271DB}">
  <a:tblStyle styleId="{3A2232B1-FAA4-45EF-AFCD-4E61E01271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Ubuntu-bold.fntdata"/><Relationship Id="rId12" Type="http://schemas.openxmlformats.org/officeDocument/2006/relationships/font" Target="fonts/Ubuntu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Ubuntu-boldItalic.fntdata"/><Relationship Id="rId14" Type="http://schemas.openxmlformats.org/officeDocument/2006/relationships/font" Target="fonts/Ubuntu-italic.fntdata"/><Relationship Id="rId17" Type="http://schemas.openxmlformats.org/officeDocument/2006/relationships/font" Target="fonts/Lato-regular.fntdata"/><Relationship Id="rId16" Type="http://schemas.openxmlformats.org/officeDocument/2006/relationships/font" Target="fonts/ArchitectsDaughter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La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a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f17b6cdc77c0c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f17b6cdc77c0c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fee55966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fee55966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fee55966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fee55966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fee55966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fee55966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ew.genial.ly/6284f422f4f75d0011fb9772/vertical-infographic-paraphrasing" TargetMode="External"/><Relationship Id="rId4" Type="http://schemas.openxmlformats.org/officeDocument/2006/relationships/hyperlink" Target="https://view.genial.ly/6284f4cc016b400017c9378f/vertical-infographic-citing-my-sources" TargetMode="External"/><Relationship Id="rId9" Type="http://schemas.openxmlformats.org/officeDocument/2006/relationships/image" Target="../media/image10.png"/><Relationship Id="rId5" Type="http://schemas.openxmlformats.org/officeDocument/2006/relationships/hyperlink" Target="https://dca.learnquebec.ca/digital-competency-framework-2/focus-tools-for-secondary-microsoft-ppt-compatible/" TargetMode="External"/><Relationship Id="rId6" Type="http://schemas.openxmlformats.org/officeDocument/2006/relationships/hyperlink" Target="https://drive.google.com/file/d/1Ag44BvzT5Ttp_0lVbVZ_C0ny2Kmak8H9/view?usp=sharing" TargetMode="External"/><Relationship Id="rId7" Type="http://schemas.openxmlformats.org/officeDocument/2006/relationships/hyperlink" Target="https://www.competencesinformationnelles.ca/" TargetMode="External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.png"/><Relationship Id="rId11" Type="http://schemas.openxmlformats.org/officeDocument/2006/relationships/image" Target="../media/image4.png"/><Relationship Id="rId22" Type="http://schemas.openxmlformats.org/officeDocument/2006/relationships/hyperlink" Target="https://notability.com/" TargetMode="External"/><Relationship Id="rId10" Type="http://schemas.openxmlformats.org/officeDocument/2006/relationships/hyperlink" Target="https://www.microsoft.com/en-us/microsoft-365/onenote/digital-note-taking-app" TargetMode="External"/><Relationship Id="rId21" Type="http://schemas.openxmlformats.org/officeDocument/2006/relationships/image" Target="../media/image14.png"/><Relationship Id="rId13" Type="http://schemas.openxmlformats.org/officeDocument/2006/relationships/image" Target="../media/image7.png"/><Relationship Id="rId12" Type="http://schemas.openxmlformats.org/officeDocument/2006/relationships/hyperlink" Target="https://miro.com/fr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hyperlink" Target="https://drive.google.com/file/d/1Ag44BvzT5Ttp_0lVbVZ_C0ny2Kmak8H9/view?usp=sharing" TargetMode="External"/><Relationship Id="rId9" Type="http://schemas.openxmlformats.org/officeDocument/2006/relationships/image" Target="../media/image9.png"/><Relationship Id="rId15" Type="http://schemas.openxmlformats.org/officeDocument/2006/relationships/image" Target="../media/image11.png"/><Relationship Id="rId14" Type="http://schemas.openxmlformats.org/officeDocument/2006/relationships/hyperlink" Target="https://jamboard.google.com/" TargetMode="External"/><Relationship Id="rId17" Type="http://schemas.openxmlformats.org/officeDocument/2006/relationships/image" Target="../media/image8.png"/><Relationship Id="rId16" Type="http://schemas.openxmlformats.org/officeDocument/2006/relationships/hyperlink" Target="https://apps.apple.com/us/app/sketchbook/id883738213" TargetMode="External"/><Relationship Id="rId5" Type="http://schemas.openxmlformats.org/officeDocument/2006/relationships/hyperlink" Target="https://www.competencesinformationnelles.ca/" TargetMode="External"/><Relationship Id="rId19" Type="http://schemas.openxmlformats.org/officeDocument/2006/relationships/hyperlink" Target="https://www.diigo.com/" TargetMode="External"/><Relationship Id="rId6" Type="http://schemas.openxmlformats.org/officeDocument/2006/relationships/image" Target="../media/image3.png"/><Relationship Id="rId18" Type="http://schemas.openxmlformats.org/officeDocument/2006/relationships/hyperlink" Target="https://www.adobe.com/ca/products/fresco.html" TargetMode="External"/><Relationship Id="rId7" Type="http://schemas.openxmlformats.org/officeDocument/2006/relationships/hyperlink" Target="https://evernote.com/" TargetMode="External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s://www.diigo.com/" TargetMode="External"/><Relationship Id="rId13" Type="http://schemas.openxmlformats.org/officeDocument/2006/relationships/image" Target="../media/image16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Ag44BvzT5Ttp_0lVbVZ_C0ny2Kmak8H9/view?usp=sharing" TargetMode="External"/><Relationship Id="rId4" Type="http://schemas.openxmlformats.org/officeDocument/2006/relationships/hyperlink" Target="https://www.competencesinformationnelles.ca/" TargetMode="External"/><Relationship Id="rId9" Type="http://schemas.openxmlformats.org/officeDocument/2006/relationships/hyperlink" Target="https://www.zotero.org/" TargetMode="External"/><Relationship Id="rId1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hyperlink" Target="https://evernote.com/" TargetMode="External"/><Relationship Id="rId8" Type="http://schemas.openxmlformats.org/officeDocument/2006/relationships/hyperlink" Target="https://app.raindrop.io/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hyperlink" Target="https://wke.lt/w/s/xwdcxi" TargetMode="External"/><Relationship Id="rId13" Type="http://schemas.openxmlformats.org/officeDocument/2006/relationships/image" Target="../media/image13.png"/><Relationship Id="rId12" Type="http://schemas.openxmlformats.org/officeDocument/2006/relationships/hyperlink" Target="https://wke.lt/w/s/xwdcxi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b6TSYZM3PYYaEYIz4-5-OkejPyMQXTsA6biFWpf_UyA/edit" TargetMode="External"/><Relationship Id="rId4" Type="http://schemas.openxmlformats.org/officeDocument/2006/relationships/hyperlink" Target="https://drive.google.com/file/d/1Ag44BvzT5Ttp_0lVbVZ_C0ny2Kmak8H9/view?usp=sharing" TargetMode="External"/><Relationship Id="rId9" Type="http://schemas.openxmlformats.org/officeDocument/2006/relationships/hyperlink" Target="https://padlet.com/" TargetMode="External"/><Relationship Id="rId15" Type="http://schemas.openxmlformats.org/officeDocument/2006/relationships/image" Target="../media/image21.png"/><Relationship Id="rId14" Type="http://schemas.openxmlformats.org/officeDocument/2006/relationships/hyperlink" Target="https://fr.linoit.com/" TargetMode="External"/><Relationship Id="rId5" Type="http://schemas.openxmlformats.org/officeDocument/2006/relationships/hyperlink" Target="https://www.competencesinformationnelles.ca/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3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97676" y="587450"/>
            <a:ext cx="732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EEEEE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Inquiry Process</a:t>
            </a:r>
            <a:endParaRPr b="1" sz="2400">
              <a:solidFill>
                <a:srgbClr val="EEEEEE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79825" y="4748950"/>
            <a:ext cx="64773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* We invite you to make a copy of this document and modify it according to your needs. (File → Create a copy).</a:t>
            </a:r>
            <a:endParaRPr sz="8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EEEEE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75" y="419000"/>
            <a:ext cx="900000" cy="8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20775" y="2915550"/>
            <a:ext cx="171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3000">
                <a:solidFill>
                  <a:srgbClr val="EEEEE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Use</a:t>
            </a:r>
            <a:endParaRPr b="1" sz="3000">
              <a:solidFill>
                <a:srgbClr val="EEEEEE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 flipH="1" rot="10800000">
            <a:off x="930100" y="3460000"/>
            <a:ext cx="5506500" cy="37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75" y="4550400"/>
            <a:ext cx="720000" cy="248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oogle Shape;64;p14"/>
          <p:cNvGraphicFramePr/>
          <p:nvPr/>
        </p:nvGraphicFramePr>
        <p:xfrm>
          <a:off x="475200" y="7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{3A2232B1-FAA4-45EF-AFCD-4E61E01271DB}</a:tableStyleId>
              </a:tblPr>
              <a:tblGrid>
                <a:gridCol w="4109375"/>
                <a:gridCol w="4109375"/>
              </a:tblGrid>
              <a:tr h="71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Steps of the Inquiry Process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Class Resources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  <a:tr h="307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5" name="Google Shape;65;p14"/>
          <p:cNvSpPr txBox="1"/>
          <p:nvPr/>
        </p:nvSpPr>
        <p:spPr>
          <a:xfrm>
            <a:off x="1641750" y="1632450"/>
            <a:ext cx="27825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can copy-paste pertinent information and keep the reference to my source of information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reformulate what I copy-pasted and still keep the reference to my source of information. 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take notes on my reading or listening of my information source and I keep its reference. 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keep traces of all the information gathered.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organize my information according to my topic and research question. 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58600" y="3093775"/>
            <a:ext cx="7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What is asked of me?</a:t>
            </a:r>
            <a:endParaRPr b="1" sz="900"/>
          </a:p>
        </p:txBody>
      </p:sp>
      <p:sp>
        <p:nvSpPr>
          <p:cNvPr id="67" name="Google Shape;67;p14"/>
          <p:cNvSpPr txBox="1"/>
          <p:nvPr/>
        </p:nvSpPr>
        <p:spPr>
          <a:xfrm>
            <a:off x="4871950" y="1386150"/>
            <a:ext cx="34746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Resources produced by Domaine des langues</a:t>
            </a:r>
            <a:endParaRPr sz="9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Ubuntu"/>
              <a:ea typeface="Ubuntu"/>
              <a:cs typeface="Ubuntu"/>
              <a:sym typeface="Ubuntu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Ubuntu"/>
              <a:buChar char="●"/>
            </a:pPr>
            <a:r>
              <a:rPr lang="fr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The Art of Paraphrasing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Ubuntu"/>
              <a:buChar char="●"/>
            </a:pPr>
            <a:r>
              <a:rPr lang="fr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Citing My Sources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Resources produced by LEARN Quebec</a:t>
            </a:r>
            <a:b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Char char="●"/>
            </a:pPr>
            <a:r>
              <a:rPr lang="fr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Citing your sources</a:t>
            </a:r>
            <a:r>
              <a:rPr lang="fr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(various templates)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32225" y="4672750"/>
            <a:ext cx="74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Sandra Laine, inspired by the following charts produced by 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Rachel DeRoy-Ringuette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and the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Comité des compétences informationnelles en bibliothèque scolaire. 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Resource created for the online training: Developing your Information Literacy Competencies on Campus RÉCIT</a:t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206825" y="221425"/>
            <a:ext cx="40423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1200" y="2080675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70863" y="1386150"/>
            <a:ext cx="40423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52349" y="2306250"/>
            <a:ext cx="816075" cy="44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5"/>
          <p:cNvGraphicFramePr/>
          <p:nvPr/>
        </p:nvGraphicFramePr>
        <p:xfrm>
          <a:off x="475200" y="7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{3A2232B1-FAA4-45EF-AFCD-4E61E01271DB}</a:tableStyleId>
              </a:tblPr>
              <a:tblGrid>
                <a:gridCol w="4109375"/>
                <a:gridCol w="4109375"/>
              </a:tblGrid>
              <a:tr h="71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Ubuntu"/>
                          <a:ea typeface="Ubuntu"/>
                          <a:cs typeface="Ubuntu"/>
                          <a:sym typeface="Ubuntu"/>
                        </a:rPr>
                        <a:t>When and how to use digital tools?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Suggested Digital Tools</a:t>
                      </a:r>
                      <a:endParaRPr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  <a:tr h="307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8" name="Google Shape;78;p15"/>
          <p:cNvSpPr txBox="1"/>
          <p:nvPr/>
        </p:nvSpPr>
        <p:spPr>
          <a:xfrm>
            <a:off x="1682450" y="2300550"/>
            <a:ext cx="2782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Note important information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Keep traces of my research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Paraphrase information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Organize my information</a:t>
            </a:r>
            <a:endParaRPr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834800" y="3093775"/>
            <a:ext cx="7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What is asked of me?</a:t>
            </a:r>
            <a:endParaRPr b="1" sz="900"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700" y="2080675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1" name="Google Shape;81;p15"/>
          <p:cNvSpPr txBox="1"/>
          <p:nvPr/>
        </p:nvSpPr>
        <p:spPr>
          <a:xfrm>
            <a:off x="432225" y="4672750"/>
            <a:ext cx="74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Sandra Laine, inspired by the following charts produced by 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Rachel DeRoy-Ringuette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and the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Comité des compétences informationnelles en bibliothèque scolaire. 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Resource created for the online training: Developing your Information Literacy Competencies on Campus RÉCIT</a:t>
            </a:r>
            <a:endParaRPr sz="11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206825" y="221425"/>
            <a:ext cx="40423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4716000" y="1627200"/>
            <a:ext cx="38121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use various tools to take notes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846750" y="28029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Evernote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9975" y="2300550"/>
            <a:ext cx="576000" cy="57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6" name="Google Shape;8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71325" y="2320662"/>
            <a:ext cx="576000" cy="53578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5828313" y="28029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OneNote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96250" y="2339688"/>
            <a:ext cx="535800" cy="53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6760788" y="28029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Miro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880979" y="2330549"/>
            <a:ext cx="376620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7665925" y="28029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15">
            <a:alphaModFix/>
          </a:blip>
          <a:srcRect b="0" l="3910" r="0" t="2827"/>
          <a:stretch/>
        </p:blipFill>
        <p:spPr>
          <a:xfrm>
            <a:off x="5007975" y="3195775"/>
            <a:ext cx="535800" cy="546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4872525" y="3694838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Sketchbook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17">
            <a:alphaModFix/>
          </a:blip>
          <a:srcRect b="4899" l="4672" r="4235" t="4025"/>
          <a:stretch/>
        </p:blipFill>
        <p:spPr>
          <a:xfrm>
            <a:off x="5963775" y="3202225"/>
            <a:ext cx="535800" cy="53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5828325" y="3694850"/>
            <a:ext cx="9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Adobe Fresco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6645150" y="3673375"/>
            <a:ext cx="103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Diigo</a:t>
            </a:r>
            <a:endParaRPr sz="9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879750" y="3195775"/>
            <a:ext cx="540000" cy="54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21">
            <a:alphaModFix/>
          </a:blip>
          <a:srcRect b="5365" l="0" r="2257" t="5365"/>
          <a:stretch/>
        </p:blipFill>
        <p:spPr>
          <a:xfrm>
            <a:off x="7781275" y="3195632"/>
            <a:ext cx="576000" cy="54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7571175" y="3673375"/>
            <a:ext cx="103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Notabilty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16"/>
          <p:cNvGraphicFramePr/>
          <p:nvPr/>
        </p:nvGraphicFramePr>
        <p:xfrm>
          <a:off x="475200" y="7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{3A2232B1-FAA4-45EF-AFCD-4E61E01271DB}</a:tableStyleId>
              </a:tblPr>
              <a:tblGrid>
                <a:gridCol w="4109375"/>
                <a:gridCol w="4109375"/>
              </a:tblGrid>
              <a:tr h="71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When and how to use digital tools?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Suggested Digital Tools</a:t>
                      </a:r>
                      <a:endParaRPr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  <a:tr h="307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5" name="Google Shape;105;p16"/>
          <p:cNvSpPr txBox="1"/>
          <p:nvPr/>
        </p:nvSpPr>
        <p:spPr>
          <a:xfrm>
            <a:off x="1681200" y="2300400"/>
            <a:ext cx="2782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fr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Cite my sources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fr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Keep traces of information found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32225" y="4672750"/>
            <a:ext cx="74073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Sandra Laine, inspired by the following charts produced by 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Rachel DeRoy-Ringuette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and the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Comité des compétences informationnelles en bibliothèque scolaire. 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Resource created for the online training: Developing your Information Literacy Competencies on Campus RÉCIT</a:t>
            </a:r>
            <a:endParaRPr sz="1100">
              <a:solidFill>
                <a:schemeClr val="lt2"/>
              </a:solidFill>
            </a:endParaRPr>
          </a:p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834800" y="3093775"/>
            <a:ext cx="7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What is asked of me?</a:t>
            </a:r>
            <a:endParaRPr b="1" sz="90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700" y="2080675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9" name="Google Shape;109;p16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206825" y="221425"/>
            <a:ext cx="40423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5026650" y="1627200"/>
            <a:ext cx="351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use bookmarking and bibliographic management tools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778375" y="312202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Evernote</a:t>
            </a:r>
            <a:endParaRPr sz="9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5878375" y="31233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Raindrop</a:t>
            </a:r>
            <a:endParaRPr sz="7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630525" y="31233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Zotero</a:t>
            </a:r>
            <a:endParaRPr sz="9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4834200" y="3122400"/>
            <a:ext cx="103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Diigo</a:t>
            </a:r>
            <a:endParaRPr sz="9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68800" y="2644800"/>
            <a:ext cx="540000" cy="54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65200" y="2619600"/>
            <a:ext cx="612000" cy="61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61600" y="2619600"/>
            <a:ext cx="576000" cy="57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29200" y="2619600"/>
            <a:ext cx="612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17"/>
          <p:cNvGraphicFramePr/>
          <p:nvPr/>
        </p:nvGraphicFramePr>
        <p:xfrm>
          <a:off x="475200" y="7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{3A2232B1-FAA4-45EF-AFCD-4E61E01271DB}</a:tableStyleId>
              </a:tblPr>
              <a:tblGrid>
                <a:gridCol w="4109375"/>
                <a:gridCol w="4109375"/>
              </a:tblGrid>
              <a:tr h="71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Ubuntu"/>
                          <a:ea typeface="Ubuntu"/>
                          <a:cs typeface="Ubuntu"/>
                          <a:sym typeface="Ubuntu"/>
                        </a:rPr>
                        <a:t>When and how to use digital tools?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Suggested Digital Tools</a:t>
                      </a:r>
                      <a:endParaRPr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  <a:tr h="307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4" name="Google Shape;124;p17"/>
          <p:cNvSpPr txBox="1"/>
          <p:nvPr/>
        </p:nvSpPr>
        <p:spPr>
          <a:xfrm>
            <a:off x="1682450" y="1919550"/>
            <a:ext cx="2782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Keep traces of the information found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Organize content in different categories or types of resources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4874250" y="1627200"/>
            <a:ext cx="351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 use virtual bulletin board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26" name="Google Shape;126;p17"/>
          <p:cNvCxnSpPr/>
          <p:nvPr/>
        </p:nvCxnSpPr>
        <p:spPr>
          <a:xfrm>
            <a:off x="1775700" y="3154600"/>
            <a:ext cx="63705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/>
        </p:nvSpPr>
        <p:spPr>
          <a:xfrm>
            <a:off x="1681200" y="3367350"/>
            <a:ext cx="2782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Produce and share the results of my research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4874400" y="3949725"/>
            <a:ext cx="351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 Tools you can use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432225" y="4672750"/>
            <a:ext cx="74073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Sandra Laine, inspired by the following charts produced by 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Rachel DeRoy-Ringuette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and the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Comité des compétences informationnelles en bibliothèque scolaire. 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Resource created for the online training: Developing your Information Literacy Competencies on Campus RÉCIT</a:t>
            </a:r>
            <a:endParaRPr sz="1100">
              <a:solidFill>
                <a:schemeClr val="lt2"/>
              </a:solidFill>
            </a:endParaRPr>
          </a:p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834800" y="3093775"/>
            <a:ext cx="7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What is asked of me?</a:t>
            </a:r>
            <a:endParaRPr b="1" sz="900"/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700" y="2080675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206825" y="221425"/>
            <a:ext cx="40423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7600" y="2109150"/>
            <a:ext cx="540000" cy="540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4" name="Google Shape;134;p17"/>
          <p:cNvSpPr txBox="1"/>
          <p:nvPr/>
        </p:nvSpPr>
        <p:spPr>
          <a:xfrm>
            <a:off x="6235050" y="2653200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</a:t>
            </a:r>
            <a:endParaRPr sz="9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5" name="Google Shape;135;p17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78250" y="2100600"/>
            <a:ext cx="540000" cy="54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6" name="Google Shape;136;p17"/>
          <p:cNvSpPr txBox="1"/>
          <p:nvPr/>
        </p:nvSpPr>
        <p:spPr>
          <a:xfrm>
            <a:off x="5344900" y="2643338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Wakelet</a:t>
            </a:r>
            <a:endParaRPr sz="9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19900" y="2151650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7103588" y="266052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Linoit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361200" y="3456000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