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5143500" type="screen16x9"/>
  <p:notesSz cx="6858000" cy="9144000"/>
  <p:embeddedFontLst>
    <p:embeddedFont>
      <p:font typeface="Quicksand" pitchFamily="2" charset="77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e Noë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04"/>
    <p:restoredTop sz="94679"/>
  </p:normalViewPr>
  <p:slideViewPr>
    <p:cSldViewPr snapToGrid="0">
      <p:cViewPr varScale="1">
        <p:scale>
          <a:sx n="118" d="100"/>
          <a:sy n="118" d="100"/>
        </p:scale>
        <p:origin x="216" y="10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ayuxBukIUw?t=46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9575381bb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9575381bb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9575381b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9575381b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d4e22c8a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d4e22c8a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b6116299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b6116299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9575381b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9575381b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5b6116299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5b6116299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Vous ne savez pas comment intégrer une captation audio réalisée avec Cloud Audio recorder ? Vous pouvez consulter le tutoriel de l’outil Cloud Audio Record jusqu’à 1 min 57.    </a:t>
            </a:r>
            <a:r>
              <a:rPr lang="fr-CA" u="sng">
                <a:solidFill>
                  <a:srgbClr val="1155CC"/>
                </a:solidFill>
                <a:hlinkClick r:id="rId3"/>
              </a:rPr>
              <a:t>https://youtu.be/AayuxBukIUw?t=46</a:t>
            </a:r>
            <a:r>
              <a:rPr lang="fr-CA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5b6116299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5b6116299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d4e22c8a0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d4e22c8a0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5b6116299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5b6116299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b6116299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b6116299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9575381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9575381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5b6116299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5b6116299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59575381bb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59575381bb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9575381b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9575381b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b611629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b611629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9575381bb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9575381bb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9575381b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9575381b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9575381b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9575381b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b6116299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b6116299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b6116299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b6116299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tiff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youtu.be/AayuxBukIUw" TargetMode="External"/><Relationship Id="rId7" Type="http://schemas.openxmlformats.org/officeDocument/2006/relationships/hyperlink" Target="https://apps.apple.com/ca/app/dictaphone-enregistreur-audio/id595361888?l=fr" TargetMode="Externa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hyperlink" Target="https://apps.apple.com/us/app/voice-recorder-audio-editor/id685310398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hyperlink" Target="https://support.office.com/fr-fr/article/enregistrer-des-notes-audio-et-vid%C3%A9o-b90fa4a2-253b-47ec-99bd-c9b36826846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tiff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udacity.fr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hyperlink" Target="https://freesound.org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cenaudio.com/download" TargetMode="External"/><Relationship Id="rId13" Type="http://schemas.openxmlformats.org/officeDocument/2006/relationships/hyperlink" Target="https://apps.apple.com/ca/app/garageband/id408709785" TargetMode="External"/><Relationship Id="rId3" Type="http://schemas.openxmlformats.org/officeDocument/2006/relationships/hyperlink" Target="http://bit.ly/tutoriel-audacity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2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udacityteam.org/download/" TargetMode="Externa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hyperlink" Target="https://www.nch.com.au/mixpad/index.html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tiff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chrome.google.com/webstore/detail/screencastify-screen-vide/mmeijimgabbpbgpdklnllpncmdofkcpn" TargetMode="External"/><Relationship Id="rId7" Type="http://schemas.openxmlformats.org/officeDocument/2006/relationships/hyperlink" Target="https://itunes.apple.com/ca/app/imovie/id377298193?l=fr&amp;mt=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flipgrid.com/" TargetMode="External"/><Relationship Id="rId5" Type="http://schemas.openxmlformats.org/officeDocument/2006/relationships/hyperlink" Target="https://www.loom.com/" TargetMode="External"/><Relationship Id="rId4" Type="http://schemas.openxmlformats.org/officeDocument/2006/relationships/hyperlink" Target="https://screencast-o-matic.com/" TargetMode="Externa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hyperlink" Target="https://youtu.be/Pd4hcncwob8" TargetMode="External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S2_BXd_tQ4Q" TargetMode="External"/><Relationship Id="rId11" Type="http://schemas.openxmlformats.org/officeDocument/2006/relationships/image" Target="../media/image7.tiff"/><Relationship Id="rId5" Type="http://schemas.openxmlformats.org/officeDocument/2006/relationships/hyperlink" Target="https://youtu.be/v3NfaFr_atc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youtu.be/e9XPnSaMbXE" TargetMode="Externa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hyperlink" Target="https://itunes.apple.com/ca/app/paper/id506003812?l=fr&amp;mt=8" TargetMode="External"/><Relationship Id="rId7" Type="http://schemas.openxmlformats.org/officeDocument/2006/relationships/hyperlink" Target="http://www.youtube.com/watch?v=RexjIyAxte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roducts.office.com/fr-ca/onenote/digital-note-taking-app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sketch.io/sketchpad/fr/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itunes.apple.com/ca/app/tayasui-sketches/id641900855?l=fr&amp;mt=8" TargetMode="Externa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5921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Journal de bord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Démarche d'investigation scientifique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6055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pour l’enseignant</a:t>
            </a:r>
            <a:endParaRPr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7688" y="3297600"/>
            <a:ext cx="1668615" cy="165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C65B291-24C5-FB43-9F3D-AB6BC7123C70}"/>
              </a:ext>
            </a:extLst>
          </p:cNvPr>
          <p:cNvSpPr txBox="1"/>
          <p:nvPr/>
        </p:nvSpPr>
        <p:spPr>
          <a:xfrm>
            <a:off x="6510772" y="4902427"/>
            <a:ext cx="25769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800" dirty="0"/>
              <a:t>Version PC - PowerPoint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9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3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Illustrer pour mieux se comprendre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Réflexion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fr-CA"/>
            </a:br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body" idx="1"/>
          </p:nvPr>
        </p:nvSpPr>
        <p:spPr>
          <a:xfrm>
            <a:off x="311700" y="1159150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dirty="0">
                <a:solidFill>
                  <a:srgbClr val="000000"/>
                </a:solidFill>
              </a:rPr>
              <a:t>Vous venez d’expérimenter une tâche qui permet d’exploiter le </a:t>
            </a:r>
            <a:r>
              <a:rPr lang="fr-CA" sz="1600" dirty="0" err="1">
                <a:solidFill>
                  <a:srgbClr val="000000"/>
                </a:solidFill>
              </a:rPr>
              <a:t>sketchnote</a:t>
            </a:r>
            <a:r>
              <a:rPr lang="fr-CA" sz="1600" dirty="0">
                <a:solidFill>
                  <a:srgbClr val="000000"/>
                </a:solidFill>
              </a:rPr>
              <a:t> lors de la planification d’une expérimentation.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dirty="0">
                <a:solidFill>
                  <a:srgbClr val="000000"/>
                </a:solidFill>
              </a:rPr>
              <a:t>En quoi le </a:t>
            </a:r>
            <a:r>
              <a:rPr lang="fr-CA" sz="1600" dirty="0" err="1">
                <a:solidFill>
                  <a:srgbClr val="000000"/>
                </a:solidFill>
              </a:rPr>
              <a:t>sketchnote</a:t>
            </a:r>
            <a:r>
              <a:rPr lang="fr-CA" sz="1600" dirty="0">
                <a:solidFill>
                  <a:srgbClr val="000000"/>
                </a:solidFill>
              </a:rPr>
              <a:t> peut-il aider l’élève à structurer sa pensée et à choisir le bon matériel (de même que les bonnes manipulations) pour mettre à l’épreuve l’hypothèse qu’il avait choisie? 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dirty="0">
              <a:solidFill>
                <a:srgbClr val="000000"/>
              </a:solidFill>
            </a:endParaRPr>
          </a:p>
        </p:txBody>
      </p:sp>
      <p:grpSp>
        <p:nvGrpSpPr>
          <p:cNvPr id="170" name="Google Shape;170;p22"/>
          <p:cNvGrpSpPr/>
          <p:nvPr/>
        </p:nvGrpSpPr>
        <p:grpSpPr>
          <a:xfrm>
            <a:off x="572700" y="3301200"/>
            <a:ext cx="8063700" cy="1746300"/>
            <a:chOff x="648900" y="3149075"/>
            <a:chExt cx="8063700" cy="1746300"/>
          </a:xfrm>
        </p:grpSpPr>
        <p:sp>
          <p:nvSpPr>
            <p:cNvPr id="171" name="Google Shape;171;p22"/>
            <p:cNvSpPr/>
            <p:nvPr/>
          </p:nvSpPr>
          <p:spPr>
            <a:xfrm>
              <a:off x="648900" y="3149075"/>
              <a:ext cx="8063700" cy="17463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2"/>
            <p:cNvSpPr txBox="1"/>
            <p:nvPr/>
          </p:nvSpPr>
          <p:spPr>
            <a:xfrm>
              <a:off x="820700" y="3263600"/>
              <a:ext cx="7672200" cy="149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3" name="Google Shape;17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8675" y="87975"/>
            <a:ext cx="1433050" cy="13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CF05DCA-B65D-2149-AF9F-F9B0EB945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077" y="2253342"/>
            <a:ext cx="1290865" cy="12908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703600" cy="8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4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Garder des traces de sa démarche grâce à la vidéo et aux photos 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Activité 4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200" b="1">
                <a:latin typeface="Quicksand"/>
                <a:ea typeface="Quicksand"/>
                <a:cs typeface="Quicksand"/>
                <a:sym typeface="Quicksand"/>
              </a:rPr>
              <a:t>Consigner et d’interpréter des observations de même que des données faites lors de l’expérimentation scientifique.</a:t>
            </a:r>
            <a:endParaRPr sz="12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body" idx="1"/>
          </p:nvPr>
        </p:nvSpPr>
        <p:spPr>
          <a:xfrm>
            <a:off x="311700" y="1381075"/>
            <a:ext cx="8520600" cy="2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/>
              <a:t>Prenez en photo un objet ou d’une substance qui est sur votre table.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/>
              <a:t>Modifiez la photo afin d’y ajouter une note sur la mesure (ex. : dimensions, masse, volume, température).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1" name="Google Shape;18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6680" y="238850"/>
            <a:ext cx="565626" cy="45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>
            <a:spLocks noGrp="1"/>
          </p:cNvSpPr>
          <p:nvPr>
            <p:ph type="title"/>
          </p:nvPr>
        </p:nvSpPr>
        <p:spPr>
          <a:xfrm>
            <a:off x="94500" y="321300"/>
            <a:ext cx="8737800" cy="8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4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Garder des traces de sa démarche grâce à la vidéo et aux photos 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Apprentissage technique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body" idx="1"/>
          </p:nvPr>
        </p:nvSpPr>
        <p:spPr>
          <a:xfrm>
            <a:off x="349200" y="1381075"/>
            <a:ext cx="8318700" cy="13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/>
              <a:t>Contraintes : </a:t>
            </a: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/>
              <a:t>Photographier un objet </a:t>
            </a: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/>
              <a:t>qui peut se mesurer.</a:t>
            </a: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/>
              <a:t> 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400"/>
              <a:t>Pas de panique: Vous ne savez pas comment modifier une photographie ? (</a:t>
            </a:r>
            <a:r>
              <a:rPr lang="fr-CA" sz="1400">
                <a:highlight>
                  <a:srgbClr val="FFFF00"/>
                </a:highlight>
              </a:rPr>
              <a:t>TUTORIEL</a:t>
            </a:r>
            <a:r>
              <a:rPr lang="fr-CA" sz="1400"/>
              <a:t>)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9" name="Google Shape;1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6680" y="238850"/>
            <a:ext cx="565626" cy="451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24"/>
          <p:cNvGrpSpPr/>
          <p:nvPr/>
        </p:nvGrpSpPr>
        <p:grpSpPr>
          <a:xfrm>
            <a:off x="3194821" y="1206000"/>
            <a:ext cx="4982489" cy="3275653"/>
            <a:chOff x="2966400" y="1184950"/>
            <a:chExt cx="5293200" cy="3670200"/>
          </a:xfrm>
        </p:grpSpPr>
        <p:sp>
          <p:nvSpPr>
            <p:cNvPr id="191" name="Google Shape;191;p24"/>
            <p:cNvSpPr/>
            <p:nvPr/>
          </p:nvSpPr>
          <p:spPr>
            <a:xfrm>
              <a:off x="2967600" y="1184950"/>
              <a:ext cx="5292000" cy="36702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" name="Google Shape;192;p24"/>
            <p:cNvGrpSpPr/>
            <p:nvPr/>
          </p:nvGrpSpPr>
          <p:grpSpPr>
            <a:xfrm>
              <a:off x="2966400" y="1184950"/>
              <a:ext cx="234000" cy="233450"/>
              <a:chOff x="2966400" y="1184950"/>
              <a:chExt cx="234000" cy="233450"/>
            </a:xfrm>
          </p:grpSpPr>
          <p:sp>
            <p:nvSpPr>
              <p:cNvPr id="193" name="Google Shape;193;p24"/>
              <p:cNvSpPr/>
              <p:nvPr/>
            </p:nvSpPr>
            <p:spPr>
              <a:xfrm>
                <a:off x="2966400" y="1184950"/>
                <a:ext cx="216000" cy="2160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4"/>
              <p:cNvSpPr/>
              <p:nvPr/>
            </p:nvSpPr>
            <p:spPr>
              <a:xfrm>
                <a:off x="2984400" y="120240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" name="Google Shape;195;p24"/>
            <p:cNvGrpSpPr/>
            <p:nvPr/>
          </p:nvGrpSpPr>
          <p:grpSpPr>
            <a:xfrm flipH="1">
              <a:off x="8025600" y="1184950"/>
              <a:ext cx="234000" cy="233450"/>
              <a:chOff x="2966400" y="1184950"/>
              <a:chExt cx="234000" cy="233450"/>
            </a:xfrm>
          </p:grpSpPr>
          <p:sp>
            <p:nvSpPr>
              <p:cNvPr id="196" name="Google Shape;196;p24"/>
              <p:cNvSpPr/>
              <p:nvPr/>
            </p:nvSpPr>
            <p:spPr>
              <a:xfrm>
                <a:off x="2966400" y="1184950"/>
                <a:ext cx="216000" cy="2160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4"/>
              <p:cNvSpPr/>
              <p:nvPr/>
            </p:nvSpPr>
            <p:spPr>
              <a:xfrm>
                <a:off x="2984400" y="120240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24"/>
            <p:cNvGrpSpPr/>
            <p:nvPr/>
          </p:nvGrpSpPr>
          <p:grpSpPr>
            <a:xfrm rot="10800000" flipH="1">
              <a:off x="2967600" y="4621700"/>
              <a:ext cx="234000" cy="233450"/>
              <a:chOff x="2966400" y="1184950"/>
              <a:chExt cx="234000" cy="233450"/>
            </a:xfrm>
          </p:grpSpPr>
          <p:sp>
            <p:nvSpPr>
              <p:cNvPr id="199" name="Google Shape;199;p24"/>
              <p:cNvSpPr/>
              <p:nvPr/>
            </p:nvSpPr>
            <p:spPr>
              <a:xfrm>
                <a:off x="2966400" y="1184950"/>
                <a:ext cx="216000" cy="2160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4"/>
              <p:cNvSpPr/>
              <p:nvPr/>
            </p:nvSpPr>
            <p:spPr>
              <a:xfrm>
                <a:off x="2984400" y="120240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2" name="Google Shape;202;p24"/>
          <p:cNvSpPr/>
          <p:nvPr/>
        </p:nvSpPr>
        <p:spPr>
          <a:xfrm rot="-10795912" flipH="1">
            <a:off x="2581200" y="2795550"/>
            <a:ext cx="252300" cy="23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4"/>
          <p:cNvSpPr txBox="1">
            <a:spLocks noGrp="1"/>
          </p:cNvSpPr>
          <p:nvPr>
            <p:ph type="title"/>
          </p:nvPr>
        </p:nvSpPr>
        <p:spPr>
          <a:xfrm>
            <a:off x="311700" y="2672400"/>
            <a:ext cx="8520600" cy="10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/>
              <a:t>Défi: insérez la photo 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/>
              <a:t>dans le journal de bord.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4" name="Google Shape;20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62CD046-8AE4-5C4B-B7B5-5C532FDA7B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4000"/>
          </a:blip>
          <a:stretch>
            <a:fillRect/>
          </a:stretch>
        </p:blipFill>
        <p:spPr>
          <a:xfrm>
            <a:off x="5062011" y="2540790"/>
            <a:ext cx="1236759" cy="9275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 txBox="1">
            <a:spLocks noGrp="1"/>
          </p:cNvSpPr>
          <p:nvPr>
            <p:ph type="title"/>
          </p:nvPr>
        </p:nvSpPr>
        <p:spPr>
          <a:xfrm>
            <a:off x="344250" y="216000"/>
            <a:ext cx="8520600" cy="8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4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Garder des traces de sa démarche grâce à la vidéo et aux photos 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Réflexion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body" idx="1"/>
          </p:nvPr>
        </p:nvSpPr>
        <p:spPr>
          <a:xfrm>
            <a:off x="279150" y="1055875"/>
            <a:ext cx="8520600" cy="16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dirty="0"/>
              <a:t>Quelles sont les difficultés auxquelles vous avez fait face en lien avec l’élément impliquant la  mesure ?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dirty="0"/>
              <a:t>Quelles activités pouvez-vous faire vivre aux élèves afin de leur permettre d’être efficace dans la prise de photos (ou de vidéos) et le transfert vers un diaporama ?</a:t>
            </a:r>
            <a:endParaRPr dirty="0"/>
          </a:p>
        </p:txBody>
      </p:sp>
      <p:grpSp>
        <p:nvGrpSpPr>
          <p:cNvPr id="232" name="Google Shape;232;p26"/>
          <p:cNvGrpSpPr/>
          <p:nvPr/>
        </p:nvGrpSpPr>
        <p:grpSpPr>
          <a:xfrm>
            <a:off x="572700" y="3301200"/>
            <a:ext cx="8063700" cy="1746300"/>
            <a:chOff x="648900" y="3149075"/>
            <a:chExt cx="8063700" cy="1746300"/>
          </a:xfrm>
        </p:grpSpPr>
        <p:sp>
          <p:nvSpPr>
            <p:cNvPr id="233" name="Google Shape;233;p26"/>
            <p:cNvSpPr/>
            <p:nvPr/>
          </p:nvSpPr>
          <p:spPr>
            <a:xfrm>
              <a:off x="648900" y="3149075"/>
              <a:ext cx="8063700" cy="17463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6"/>
            <p:cNvSpPr txBox="1"/>
            <p:nvPr/>
          </p:nvSpPr>
          <p:spPr>
            <a:xfrm>
              <a:off x="820700" y="3263600"/>
              <a:ext cx="7672200" cy="149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5" name="Google Shape;2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6680" y="238850"/>
            <a:ext cx="565626" cy="45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8C50C1F-E933-E849-B0D6-9ADB3D0CA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9599" y="2105222"/>
            <a:ext cx="1417081" cy="141708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233800" cy="8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5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Un, deux… test ? Vous m’entendez ?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Activité 5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100" b="1"/>
              <a:t>Faire le bilan de leur démarche, ainsi que celui de leurs apprentissages des notions scientifiques et technologiques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body" idx="1"/>
          </p:nvPr>
        </p:nvSpPr>
        <p:spPr>
          <a:xfrm>
            <a:off x="311700" y="1381075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400"/>
              <a:t>Utilisez une application d’enregistrement telle que</a:t>
            </a:r>
            <a:r>
              <a:rPr lang="fr-CA" sz="1400">
                <a:solidFill>
                  <a:schemeClr val="dk1"/>
                </a:solidFill>
              </a:rPr>
              <a:t> </a:t>
            </a:r>
            <a:r>
              <a:rPr lang="fr-CA" sz="1400" u="sng">
                <a:solidFill>
                  <a:schemeClr val="accent5"/>
                </a:solidFill>
                <a:hlinkClick r:id="rId3"/>
              </a:rPr>
              <a:t>Cloud Audio Recorder </a:t>
            </a:r>
            <a:r>
              <a:rPr lang="fr-CA" sz="1400"/>
              <a:t>(Google)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400"/>
              <a:t>Effectuez un bilan des apprentissages que vous avez effectué jusqu’à présent.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/>
              <a:t> 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-CA" sz="1600"/>
              <a:t>Qu’allez-vous utiliser dans votre pratique ? 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-CA" sz="1600"/>
              <a:t>Quels sont les changements que vous pensez être en mesure d’effectuer lors de votre prochaine planification d’expérimentation scientifique ? </a:t>
            </a:r>
            <a:endParaRPr sz="16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b="1"/>
              <a:t>Nous voulons vous entendre !</a:t>
            </a:r>
            <a:endParaRPr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400"/>
              <a:t>Autres applications de votre choix:  	</a:t>
            </a:r>
            <a:br>
              <a:rPr lang="fr-CA" sz="1400"/>
            </a:br>
            <a:r>
              <a:rPr lang="fr-CA" sz="1400"/>
              <a:t> </a:t>
            </a:r>
            <a:r>
              <a:rPr lang="fr-CA" sz="1100">
                <a:solidFill>
                  <a:srgbClr val="FFFFFF"/>
                </a:solidFill>
              </a:rPr>
              <a:t>0</a:t>
            </a:r>
            <a:br>
              <a:rPr lang="fr-CA" sz="1400"/>
            </a:br>
            <a:r>
              <a:rPr lang="fr-CA" sz="1400"/>
              <a:t>							</a:t>
            </a:r>
            <a:br>
              <a:rPr lang="fr-CA" sz="1400"/>
            </a:br>
            <a:r>
              <a:rPr lang="fr-CA" sz="1400"/>
              <a:t> </a:t>
            </a:r>
            <a:r>
              <a:rPr lang="fr-CA" sz="1100">
                <a:solidFill>
                  <a:srgbClr val="FFFFFF"/>
                </a:solidFill>
              </a:rPr>
              <a:t>0</a:t>
            </a:r>
            <a:br>
              <a:rPr lang="fr-CA" sz="1400"/>
            </a:br>
            <a:r>
              <a:rPr lang="fr-CA" sz="1400"/>
              <a:t>							</a:t>
            </a:r>
            <a:br>
              <a:rPr lang="fr-CA" sz="1400"/>
            </a:br>
            <a:r>
              <a:rPr lang="fr-CA" sz="1100">
                <a:solidFill>
                  <a:srgbClr val="FFFFFF"/>
                </a:solidFill>
              </a:rPr>
              <a:t>0</a:t>
            </a:r>
            <a:br>
              <a:rPr lang="fr-CA" sz="1400"/>
            </a:br>
            <a:r>
              <a:rPr lang="fr-CA" sz="1400"/>
              <a:t>							 </a:t>
            </a:r>
            <a:endParaRPr sz="1400"/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3" name="Google Shape;24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17575" y="4053525"/>
            <a:ext cx="540000" cy="54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5" name="Google Shape;245;p2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13100" y="4053525"/>
            <a:ext cx="540000" cy="54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6" name="Google Shape;246;p27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70750" y="4054200"/>
            <a:ext cx="540000" cy="54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7" name="Google Shape;247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61900" y="139200"/>
            <a:ext cx="792050" cy="7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7"/>
          <p:cNvSpPr txBox="1"/>
          <p:nvPr/>
        </p:nvSpPr>
        <p:spPr>
          <a:xfrm>
            <a:off x="1389175" y="4593525"/>
            <a:ext cx="13968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000" u="sng">
                <a:solidFill>
                  <a:schemeClr val="accent5"/>
                </a:solidFill>
                <a:hlinkClick r:id="rId5"/>
              </a:rPr>
              <a:t>Voice Recorder</a:t>
            </a:r>
            <a:r>
              <a:rPr lang="fr-CA" sz="1000">
                <a:solidFill>
                  <a:schemeClr val="dk2"/>
                </a:solidFill>
              </a:rPr>
              <a:t> (tablette)</a:t>
            </a:r>
            <a:endParaRPr sz="1000"/>
          </a:p>
        </p:txBody>
      </p:sp>
      <p:sp>
        <p:nvSpPr>
          <p:cNvPr id="249" name="Google Shape;249;p27"/>
          <p:cNvSpPr txBox="1"/>
          <p:nvPr/>
        </p:nvSpPr>
        <p:spPr>
          <a:xfrm>
            <a:off x="2884700" y="4594200"/>
            <a:ext cx="13968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000" u="sng">
                <a:solidFill>
                  <a:schemeClr val="accent5"/>
                </a:solidFill>
                <a:hlinkClick r:id="rId7"/>
              </a:rPr>
              <a:t>Dictaphone</a:t>
            </a:r>
            <a:br>
              <a:rPr lang="fr-CA" sz="1000">
                <a:solidFill>
                  <a:schemeClr val="dk2"/>
                </a:solidFill>
              </a:rPr>
            </a:br>
            <a:r>
              <a:rPr lang="fr-CA" sz="1000">
                <a:solidFill>
                  <a:schemeClr val="dk2"/>
                </a:solidFill>
              </a:rPr>
              <a:t>(tablette)</a:t>
            </a:r>
            <a:endParaRPr sz="1000"/>
          </a:p>
        </p:txBody>
      </p:sp>
      <p:sp>
        <p:nvSpPr>
          <p:cNvPr id="250" name="Google Shape;250;p27"/>
          <p:cNvSpPr txBox="1"/>
          <p:nvPr/>
        </p:nvSpPr>
        <p:spPr>
          <a:xfrm>
            <a:off x="4344600" y="4594200"/>
            <a:ext cx="19923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000" u="sng">
                <a:solidFill>
                  <a:schemeClr val="accent5"/>
                </a:solidFill>
                <a:hlinkClick r:id="rId9"/>
              </a:rPr>
              <a:t>Enregistrement de notes audio</a:t>
            </a:r>
            <a:r>
              <a:rPr lang="fr-CA" sz="1000">
                <a:solidFill>
                  <a:schemeClr val="dk2"/>
                </a:solidFill>
              </a:rPr>
              <a:t> (Office 365)</a:t>
            </a:r>
            <a:endParaRPr sz="1000"/>
          </a:p>
        </p:txBody>
      </p:sp>
      <p:sp>
        <p:nvSpPr>
          <p:cNvPr id="251" name="Google Shape;251;p27"/>
          <p:cNvSpPr txBox="1"/>
          <p:nvPr/>
        </p:nvSpPr>
        <p:spPr>
          <a:xfrm>
            <a:off x="6067950" y="4594200"/>
            <a:ext cx="19923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000">
                <a:solidFill>
                  <a:schemeClr val="dk2"/>
                </a:solidFill>
              </a:rPr>
              <a:t>Enregistreur vocal </a:t>
            </a:r>
            <a:br>
              <a:rPr lang="fr-CA" sz="1000">
                <a:solidFill>
                  <a:schemeClr val="dk2"/>
                </a:solidFill>
              </a:rPr>
            </a:br>
            <a:r>
              <a:rPr lang="fr-CA" sz="1000">
                <a:solidFill>
                  <a:schemeClr val="dk2"/>
                </a:solidFill>
              </a:rPr>
              <a:t>(ordinateur)</a:t>
            </a:r>
            <a:endParaRPr sz="1000"/>
          </a:p>
        </p:txBody>
      </p:sp>
      <p:pic>
        <p:nvPicPr>
          <p:cNvPr id="252" name="Google Shape;252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69750" y="4067200"/>
            <a:ext cx="540000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8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8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5 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Un, deux… test ? Vous m’entendez ?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Apprentissage technique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100" b="1"/>
              <a:t>Faire le bilan de leur démarche, ainsi que celui de leurs apprentissages des notions scientifiques et technologiques</a:t>
            </a:r>
            <a:endParaRPr sz="14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7" name="Google Shape;2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1900" y="139200"/>
            <a:ext cx="792050" cy="7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8"/>
          <p:cNvSpPr txBox="1">
            <a:spLocks noGrp="1"/>
          </p:cNvSpPr>
          <p:nvPr>
            <p:ph type="body" idx="1"/>
          </p:nvPr>
        </p:nvSpPr>
        <p:spPr>
          <a:xfrm>
            <a:off x="311700" y="1291430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Contraintes : Nous indiquer ce que vous retenez de cette autoformation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CA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CA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Défi : Insérer </a:t>
            </a:r>
            <a:br>
              <a:rPr lang="fr-CA" dirty="0"/>
            </a:br>
            <a:r>
              <a:rPr lang="fr-CA" dirty="0"/>
              <a:t>la capsule audio </a:t>
            </a:r>
            <a:br>
              <a:rPr lang="fr-CA" dirty="0"/>
            </a:br>
            <a:r>
              <a:rPr lang="fr-CA" dirty="0"/>
              <a:t>dans le journal de bord.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 dirty="0">
              <a:solidFill>
                <a:schemeClr val="dk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DBE3282-E8A7-434E-9CC3-87E527721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625" y="1890333"/>
            <a:ext cx="4978400" cy="311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0000" dir="5400000" sy="-100000" algn="bl" rotWithShape="0"/>
          </a:effectLst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7E07DF3-E366-184A-98F6-46CE5E9201BB}"/>
              </a:ext>
            </a:extLst>
          </p:cNvPr>
          <p:cNvSpPr/>
          <p:nvPr/>
        </p:nvSpPr>
        <p:spPr>
          <a:xfrm>
            <a:off x="3494166" y="2080901"/>
            <a:ext cx="296562" cy="1235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9FDC558-81CA-C240-889A-13D6FE4E5DE0}"/>
              </a:ext>
            </a:extLst>
          </p:cNvPr>
          <p:cNvSpPr/>
          <p:nvPr/>
        </p:nvSpPr>
        <p:spPr>
          <a:xfrm>
            <a:off x="7862006" y="2173578"/>
            <a:ext cx="296562" cy="1791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15884C9-338B-B244-99D4-3C8011057791}"/>
              </a:ext>
            </a:extLst>
          </p:cNvPr>
          <p:cNvSpPr/>
          <p:nvPr/>
        </p:nvSpPr>
        <p:spPr>
          <a:xfrm>
            <a:off x="7423614" y="2531079"/>
            <a:ext cx="586673" cy="1110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5AAACE8-656C-A647-AD87-0B20AB36CC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3025" y="2541458"/>
            <a:ext cx="2758597" cy="711896"/>
          </a:xfrm>
          <a:prstGeom prst="rect">
            <a:avLst/>
          </a:prstGeom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9586A70-A94A-F348-A00D-9322924F41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254" y="3623910"/>
            <a:ext cx="520528" cy="435998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8E126203-778B-F343-8117-ADF62306F4DA}"/>
              </a:ext>
            </a:extLst>
          </p:cNvPr>
          <p:cNvSpPr/>
          <p:nvPr/>
        </p:nvSpPr>
        <p:spPr>
          <a:xfrm>
            <a:off x="2901872" y="2001148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1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0EC1EAE-85B4-F440-8675-8A95F6AAAEE2}"/>
              </a:ext>
            </a:extLst>
          </p:cNvPr>
          <p:cNvCxnSpPr/>
          <p:nvPr/>
        </p:nvCxnSpPr>
        <p:spPr>
          <a:xfrm>
            <a:off x="3180168" y="2142685"/>
            <a:ext cx="313998" cy="0"/>
          </a:xfrm>
          <a:prstGeom prst="straightConnector1">
            <a:avLst/>
          </a:prstGeom>
          <a:ln w="34925">
            <a:solidFill>
              <a:srgbClr val="FF0000"/>
            </a:solidFill>
            <a:headEnd w="med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7A987C24-DC8A-884E-A4C5-EEC2967B667E}"/>
              </a:ext>
            </a:extLst>
          </p:cNvPr>
          <p:cNvSpPr/>
          <p:nvPr/>
        </p:nvSpPr>
        <p:spPr>
          <a:xfrm>
            <a:off x="8484979" y="2165358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2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56C7120-F308-3043-867D-BE3305755CF5}"/>
              </a:ext>
            </a:extLst>
          </p:cNvPr>
          <p:cNvCxnSpPr/>
          <p:nvPr/>
        </p:nvCxnSpPr>
        <p:spPr>
          <a:xfrm>
            <a:off x="8170981" y="2276269"/>
            <a:ext cx="313998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 w="med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AF3A8474-1196-7641-8254-F54C32C7B2E1}"/>
              </a:ext>
            </a:extLst>
          </p:cNvPr>
          <p:cNvSpPr/>
          <p:nvPr/>
        </p:nvSpPr>
        <p:spPr>
          <a:xfrm>
            <a:off x="8380782" y="2483356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3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D059B44-6979-4A4A-93D6-C9ACEA0DC988}"/>
              </a:ext>
            </a:extLst>
          </p:cNvPr>
          <p:cNvCxnSpPr/>
          <p:nvPr/>
        </p:nvCxnSpPr>
        <p:spPr>
          <a:xfrm>
            <a:off x="8066784" y="2594267"/>
            <a:ext cx="313998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 w="med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28256E1D-2A64-4E47-8125-AC62B2A387A1}"/>
              </a:ext>
            </a:extLst>
          </p:cNvPr>
          <p:cNvSpPr/>
          <p:nvPr/>
        </p:nvSpPr>
        <p:spPr>
          <a:xfrm>
            <a:off x="6688479" y="2930518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4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BB8F8BD-C763-1646-91FD-D19FFAB47AB3}"/>
              </a:ext>
            </a:extLst>
          </p:cNvPr>
          <p:cNvCxnSpPr/>
          <p:nvPr/>
        </p:nvCxnSpPr>
        <p:spPr>
          <a:xfrm>
            <a:off x="6374481" y="3041429"/>
            <a:ext cx="313998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 w="med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oogle Shape;266;p28">
            <a:extLst>
              <a:ext uri="{FF2B5EF4-FFF2-40B4-BE49-F238E27FC236}">
                <a16:creationId xmlns:a16="http://schemas.microsoft.com/office/drawing/2014/main" id="{5013488B-AE0F-C64F-B036-1047DFB6FEF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4BAD32A0-59DA-9546-961D-D019930599B1}"/>
              </a:ext>
            </a:extLst>
          </p:cNvPr>
          <p:cNvSpPr/>
          <p:nvPr/>
        </p:nvSpPr>
        <p:spPr>
          <a:xfrm>
            <a:off x="5382645" y="3677902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5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E360759-070A-5D44-B9E8-BF6B219B9ADB}"/>
              </a:ext>
            </a:extLst>
          </p:cNvPr>
          <p:cNvCxnSpPr/>
          <p:nvPr/>
        </p:nvCxnSpPr>
        <p:spPr>
          <a:xfrm>
            <a:off x="5660941" y="3819439"/>
            <a:ext cx="313998" cy="0"/>
          </a:xfrm>
          <a:prstGeom prst="straightConnector1">
            <a:avLst/>
          </a:prstGeom>
          <a:ln w="34925">
            <a:solidFill>
              <a:srgbClr val="FF0000"/>
            </a:solidFill>
            <a:headEnd w="med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9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4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 dirty="0"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8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 dirty="0"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6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 dirty="0"/>
              <a:t> </a:t>
            </a:r>
            <a:r>
              <a:rPr lang="fr-CA" sz="1800" b="1" dirty="0">
                <a:latin typeface="Quicksand"/>
                <a:ea typeface="Quicksand"/>
                <a:cs typeface="Quicksand"/>
                <a:sym typeface="Quicksand"/>
              </a:rPr>
              <a:t>Défi: insérer votre enregistrement audio</a:t>
            </a:r>
            <a:endParaRPr sz="14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29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8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5 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Un, deux… test ? Vous m’entendez ? </a:t>
            </a:r>
            <a:endParaRPr sz="14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100" b="1"/>
              <a:t>Faire le bilan de leur démarche, ainsi que celui de leurs apprentissages des notions scientifiques et technologiques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4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4" name="Google Shape;2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1900" y="139200"/>
            <a:ext cx="792050" cy="7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9"/>
          <p:cNvSpPr/>
          <p:nvPr/>
        </p:nvSpPr>
        <p:spPr>
          <a:xfrm>
            <a:off x="5250875" y="1512450"/>
            <a:ext cx="3140400" cy="3048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 rot="-10795912" flipH="1">
            <a:off x="4483073" y="2898217"/>
            <a:ext cx="252300" cy="23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77;p29">
            <a:extLst>
              <a:ext uri="{FF2B5EF4-FFF2-40B4-BE49-F238E27FC236}">
                <a16:creationId xmlns:a16="http://schemas.microsoft.com/office/drawing/2014/main" id="{17A9A4A6-B250-B344-8D96-4D20D157E927}"/>
              </a:ext>
            </a:extLst>
          </p:cNvPr>
          <p:cNvSpPr/>
          <p:nvPr/>
        </p:nvSpPr>
        <p:spPr>
          <a:xfrm>
            <a:off x="6217475" y="2462250"/>
            <a:ext cx="1207200" cy="11484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5AECE7A-F44E-484E-9762-0681EC1082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254527" y="2569405"/>
            <a:ext cx="1133097" cy="94909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"/>
          <p:cNvSpPr txBox="1">
            <a:spLocks noGrp="1"/>
          </p:cNvSpPr>
          <p:nvPr>
            <p:ph type="title"/>
          </p:nvPr>
        </p:nvSpPr>
        <p:spPr>
          <a:xfrm>
            <a:off x="344250" y="216000"/>
            <a:ext cx="8520600" cy="8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5 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Un, deux… test ? Vous m’entendez ?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Réflexion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100" b="1"/>
              <a:t>Faire le bilan de leur démarche, ainsi que celui de leurs apprentissages des notions scientifiques et technologiques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0"/>
          <p:cNvSpPr txBox="1">
            <a:spLocks noGrp="1"/>
          </p:cNvSpPr>
          <p:nvPr>
            <p:ph type="body" idx="1"/>
          </p:nvPr>
        </p:nvSpPr>
        <p:spPr>
          <a:xfrm>
            <a:off x="311700" y="1593475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En comparaison avec les bilans écrits que vous avez déjà réalisés, quels sont les avantages ou les inconvénients à utiliser le bilan audio ?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grpSp>
        <p:nvGrpSpPr>
          <p:cNvPr id="286" name="Google Shape;286;p30"/>
          <p:cNvGrpSpPr/>
          <p:nvPr/>
        </p:nvGrpSpPr>
        <p:grpSpPr>
          <a:xfrm>
            <a:off x="572700" y="3163500"/>
            <a:ext cx="8063700" cy="1746300"/>
            <a:chOff x="648900" y="3149075"/>
            <a:chExt cx="8063700" cy="1746300"/>
          </a:xfrm>
        </p:grpSpPr>
        <p:sp>
          <p:nvSpPr>
            <p:cNvPr id="287" name="Google Shape;287;p30"/>
            <p:cNvSpPr/>
            <p:nvPr/>
          </p:nvSpPr>
          <p:spPr>
            <a:xfrm>
              <a:off x="648900" y="3149075"/>
              <a:ext cx="8063700" cy="17463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0"/>
            <p:cNvSpPr txBox="1"/>
            <p:nvPr/>
          </p:nvSpPr>
          <p:spPr>
            <a:xfrm>
              <a:off x="820700" y="3263600"/>
              <a:ext cx="7672200" cy="149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9" name="Google Shape;2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1900" y="139200"/>
            <a:ext cx="792050" cy="7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55E4E41-6733-3748-B7B1-4F05D10E2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250" y="1733018"/>
            <a:ext cx="1625600" cy="1625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 txBox="1">
            <a:spLocks noGrp="1"/>
          </p:cNvSpPr>
          <p:nvPr>
            <p:ph type="title"/>
          </p:nvPr>
        </p:nvSpPr>
        <p:spPr>
          <a:xfrm>
            <a:off x="170100" y="216000"/>
            <a:ext cx="8662200" cy="9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6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400" b="1">
                <a:latin typeface="Quicksand"/>
                <a:ea typeface="Quicksand"/>
                <a:cs typeface="Quicksand"/>
                <a:sym typeface="Quicksand"/>
              </a:rPr>
              <a:t>Apprendre, c’est bien ! Partager ses apprentissages, c’est encore mieux !</a:t>
            </a:r>
            <a:endParaRPr sz="14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Activité 6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1"/>
          <p:cNvSpPr txBox="1">
            <a:spLocks noGrp="1"/>
          </p:cNvSpPr>
          <p:nvPr>
            <p:ph type="body" idx="1"/>
          </p:nvPr>
        </p:nvSpPr>
        <p:spPr>
          <a:xfrm>
            <a:off x="290150" y="1144725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Explorer le logiciel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Audacity.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Enregistrer une courte séquence de votre voix à l’aide d’un micro.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Insérez un son (vous pouvez utiliser le site </a:t>
            </a:r>
            <a:r>
              <a:rPr lang="fr-CA" u="sng">
                <a:solidFill>
                  <a:schemeClr val="hlink"/>
                </a:solidFill>
                <a:hlinkClick r:id="rId4"/>
              </a:rPr>
              <a:t>freesound.org</a:t>
            </a:r>
            <a:r>
              <a:rPr lang="fr-CA"/>
              <a:t>).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Amusez-vous à utiliser les outils de base (raccourcir un son, ajuster le volume de l'enregistrement principal, exporter la piste en WAV, etc 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7" name="Google Shape;29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8775" y="168875"/>
            <a:ext cx="720001" cy="72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 txBox="1">
            <a:spLocks noGrp="1"/>
          </p:cNvSpPr>
          <p:nvPr>
            <p:ph type="title"/>
          </p:nvPr>
        </p:nvSpPr>
        <p:spPr>
          <a:xfrm>
            <a:off x="218700" y="216000"/>
            <a:ext cx="8456400" cy="9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6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Apprendre, c’est bien ! Partager ses apprentissages, c’est encore mieux !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Apprentissage technique 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 txBox="1">
            <a:spLocks noGrp="1"/>
          </p:cNvSpPr>
          <p:nvPr>
            <p:ph type="body" idx="1"/>
          </p:nvPr>
        </p:nvSpPr>
        <p:spPr>
          <a:xfrm>
            <a:off x="290150" y="1449525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Contrainte : Votre montage final ne doit pas dépasser une minute !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 dirty="0"/>
              <a:t>Défi : Déposez votre montage dans le journal de bord en version MP3.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48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200" dirty="0"/>
              <a:t>Tutoriel </a:t>
            </a:r>
            <a:r>
              <a:rPr lang="fr-CA" sz="1200" dirty="0" err="1"/>
              <a:t>Audacity</a:t>
            </a:r>
            <a:r>
              <a:rPr lang="fr-CA" sz="1200" dirty="0"/>
              <a:t> : </a:t>
            </a:r>
            <a:r>
              <a:rPr lang="fr-CA" sz="1200" u="sng" dirty="0">
                <a:solidFill>
                  <a:schemeClr val="hlink"/>
                </a:solidFill>
                <a:hlinkClick r:id="rId3"/>
              </a:rPr>
              <a:t>http://bit.ly/tutoriel-audacity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05" name="Google Shape;30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8775" y="168875"/>
            <a:ext cx="720001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2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69975" y="2925975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2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28859" y="2925975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2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86100" y="2925975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2"/>
          <p:cNvSpPr txBox="1"/>
          <p:nvPr/>
        </p:nvSpPr>
        <p:spPr>
          <a:xfrm>
            <a:off x="1331575" y="3589200"/>
            <a:ext cx="13968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200" u="sng" dirty="0">
                <a:solidFill>
                  <a:schemeClr val="hlink"/>
                </a:solidFill>
                <a:hlinkClick r:id="rId6"/>
              </a:rPr>
              <a:t>Audacity</a:t>
            </a:r>
            <a:endParaRPr sz="1200" dirty="0"/>
          </a:p>
        </p:txBody>
      </p:sp>
      <p:sp>
        <p:nvSpPr>
          <p:cNvPr id="311" name="Google Shape;311;p32"/>
          <p:cNvSpPr txBox="1"/>
          <p:nvPr/>
        </p:nvSpPr>
        <p:spPr>
          <a:xfrm>
            <a:off x="4490459" y="3588250"/>
            <a:ext cx="13968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200" u="sng" dirty="0">
                <a:solidFill>
                  <a:schemeClr val="accent5"/>
                </a:solidFill>
                <a:hlinkClick r:id="rId8"/>
              </a:rPr>
              <a:t>Ocenaudio</a:t>
            </a:r>
            <a:endParaRPr sz="1200" dirty="0"/>
          </a:p>
        </p:txBody>
      </p:sp>
      <p:sp>
        <p:nvSpPr>
          <p:cNvPr id="312" name="Google Shape;312;p32"/>
          <p:cNvSpPr txBox="1"/>
          <p:nvPr/>
        </p:nvSpPr>
        <p:spPr>
          <a:xfrm>
            <a:off x="6249813" y="3588250"/>
            <a:ext cx="13968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200" u="sng">
                <a:solidFill>
                  <a:schemeClr val="accent5"/>
                </a:solidFill>
                <a:hlinkClick r:id="rId10"/>
              </a:rPr>
              <a:t>Mixpad</a:t>
            </a:r>
            <a:endParaRPr sz="120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0B3DD24-839D-2340-8C49-0EE9CE8F9F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800" y="2887749"/>
            <a:ext cx="789517" cy="789517"/>
          </a:xfrm>
          <a:prstGeom prst="rect">
            <a:avLst/>
          </a:prstGeom>
        </p:spPr>
      </p:pic>
      <p:sp>
        <p:nvSpPr>
          <p:cNvPr id="13" name="Google Shape;310;p32">
            <a:extLst>
              <a:ext uri="{FF2B5EF4-FFF2-40B4-BE49-F238E27FC236}">
                <a16:creationId xmlns:a16="http://schemas.microsoft.com/office/drawing/2014/main" id="{AD6EC225-8CA6-3441-880B-2C2539F903F6}"/>
              </a:ext>
            </a:extLst>
          </p:cNvPr>
          <p:cNvSpPr txBox="1"/>
          <p:nvPr/>
        </p:nvSpPr>
        <p:spPr>
          <a:xfrm>
            <a:off x="2924459" y="3590236"/>
            <a:ext cx="13968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200" u="sng" dirty="0" err="1">
                <a:solidFill>
                  <a:schemeClr val="hlink"/>
                </a:solidFill>
                <a:hlinkClick r:id="rId13"/>
              </a:rPr>
              <a:t>GarageBand</a:t>
            </a:r>
            <a:endParaRPr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8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1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Faire le tour de la question… sur de bonnes questions !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Réflexion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009622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dirty="0"/>
              <a:t>Vous venez d’expérimenter une tâche qui permet de réagir aux propos des autres. </a:t>
            </a:r>
            <a:endParaRPr sz="1600" dirty="0"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400" dirty="0"/>
              <a:t>Comment cet outil </a:t>
            </a:r>
            <a:r>
              <a:rPr lang="fr-CA" sz="1400" dirty="0" err="1"/>
              <a:t>pourra-t-il</a:t>
            </a:r>
            <a:r>
              <a:rPr lang="fr-CA" sz="1400" dirty="0"/>
              <a:t> vous aider dans votre enseignement de la science et de la technologie lorsque vient le temps de faire émerger des questions d’investigation?</a:t>
            </a:r>
            <a:endParaRPr sz="14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400" dirty="0"/>
              <a:t>Comment peut-il être utilisé avec vos élèves afin d’améliorer la qualité de leurs échanges pour cibler une seule question d’investigation qui soit porteuse d’apprentissages de qualité? 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63" name="Google Shape;63;p14"/>
          <p:cNvGrpSpPr/>
          <p:nvPr/>
        </p:nvGrpSpPr>
        <p:grpSpPr>
          <a:xfrm>
            <a:off x="572700" y="3301475"/>
            <a:ext cx="8063700" cy="1746300"/>
            <a:chOff x="648900" y="3149075"/>
            <a:chExt cx="8063700" cy="1746300"/>
          </a:xfrm>
        </p:grpSpPr>
        <p:sp>
          <p:nvSpPr>
            <p:cNvPr id="64" name="Google Shape;64;p14"/>
            <p:cNvSpPr/>
            <p:nvPr/>
          </p:nvSpPr>
          <p:spPr>
            <a:xfrm>
              <a:off x="648900" y="3149075"/>
              <a:ext cx="8063700" cy="17463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4"/>
            <p:cNvSpPr txBox="1"/>
            <p:nvPr/>
          </p:nvSpPr>
          <p:spPr>
            <a:xfrm>
              <a:off x="820700" y="3263600"/>
              <a:ext cx="7672200" cy="149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9950" y="162325"/>
            <a:ext cx="742576" cy="7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01FCF51-CD84-9141-A8B4-17E60DD0D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637" y="2445686"/>
            <a:ext cx="1117599" cy="11175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3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4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 dirty="0"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8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 dirty="0"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6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fr-CA" sz="1800" b="1" dirty="0"/>
            </a:br>
            <a:endParaRPr sz="2400" b="1" dirty="0"/>
          </a:p>
          <a:p>
            <a:pPr lvl="0"/>
            <a:r>
              <a:rPr lang="fr-CA" sz="1600" b="1" dirty="0">
                <a:latin typeface="Quicksand"/>
                <a:ea typeface="Quicksand"/>
                <a:cs typeface="Quicksand"/>
                <a:sym typeface="Quicksand"/>
              </a:rPr>
              <a:t>Défi: déposer votre montage</a:t>
            </a:r>
            <a:br>
              <a:rPr lang="fr-CA" sz="1600" b="1" dirty="0">
                <a:latin typeface="Quicksand"/>
                <a:ea typeface="Quicksand"/>
                <a:cs typeface="Quicksand"/>
                <a:sym typeface="Quicksand"/>
              </a:rPr>
            </a:br>
            <a:r>
              <a:rPr lang="fr-CA" sz="1600" b="1" dirty="0">
                <a:latin typeface="Quicksand"/>
                <a:ea typeface="Quicksand"/>
                <a:cs typeface="Quicksand"/>
                <a:sym typeface="Quicksand"/>
              </a:rPr>
              <a:t>dans le journal de bord en version MP3</a:t>
            </a:r>
            <a:endParaRPr sz="18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7" name="Google Shape;317;p33"/>
          <p:cNvSpPr txBox="1">
            <a:spLocks noGrp="1"/>
          </p:cNvSpPr>
          <p:nvPr>
            <p:ph type="title"/>
          </p:nvPr>
        </p:nvSpPr>
        <p:spPr>
          <a:xfrm>
            <a:off x="97200" y="216000"/>
            <a:ext cx="8735100" cy="9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 dirty="0">
                <a:latin typeface="Quicksand"/>
                <a:ea typeface="Quicksand"/>
                <a:cs typeface="Quicksand"/>
                <a:sym typeface="Quicksand"/>
              </a:rPr>
              <a:t>Module 6</a:t>
            </a:r>
            <a:endParaRPr sz="18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 dirty="0">
                <a:latin typeface="Quicksand"/>
                <a:ea typeface="Quicksand"/>
                <a:cs typeface="Quicksand"/>
                <a:sym typeface="Quicksand"/>
              </a:rPr>
              <a:t>Apprendre, c’est bien ! Partager ses apprentissages, c’est encore mieux !</a:t>
            </a:r>
            <a:endParaRPr sz="16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 dirty="0"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4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18" name="Google Shape;31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8775" y="168875"/>
            <a:ext cx="720001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97;p34">
            <a:extLst>
              <a:ext uri="{FF2B5EF4-FFF2-40B4-BE49-F238E27FC236}">
                <a16:creationId xmlns:a16="http://schemas.microsoft.com/office/drawing/2014/main" id="{EA69B5E5-77CE-2244-95D3-6EB1AF35B972}"/>
              </a:ext>
            </a:extLst>
          </p:cNvPr>
          <p:cNvSpPr/>
          <p:nvPr/>
        </p:nvSpPr>
        <p:spPr>
          <a:xfrm>
            <a:off x="4963200" y="1540050"/>
            <a:ext cx="3140400" cy="30480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98;p34">
            <a:extLst>
              <a:ext uri="{FF2B5EF4-FFF2-40B4-BE49-F238E27FC236}">
                <a16:creationId xmlns:a16="http://schemas.microsoft.com/office/drawing/2014/main" id="{4CDB7D01-F894-5447-AF9B-56C3B4BE93B3}"/>
              </a:ext>
            </a:extLst>
          </p:cNvPr>
          <p:cNvSpPr/>
          <p:nvPr/>
        </p:nvSpPr>
        <p:spPr>
          <a:xfrm>
            <a:off x="5929800" y="2489850"/>
            <a:ext cx="1207200" cy="1148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F425D57-5912-AB41-B953-39705069B3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6209633" y="2662425"/>
            <a:ext cx="707648" cy="859286"/>
          </a:xfrm>
          <a:prstGeom prst="rect">
            <a:avLst/>
          </a:prstGeom>
        </p:spPr>
      </p:pic>
      <p:sp>
        <p:nvSpPr>
          <p:cNvPr id="25" name="Google Shape;300;p34">
            <a:extLst>
              <a:ext uri="{FF2B5EF4-FFF2-40B4-BE49-F238E27FC236}">
                <a16:creationId xmlns:a16="http://schemas.microsoft.com/office/drawing/2014/main" id="{DB551A70-D21F-6B44-927F-13555B1E3FCB}"/>
              </a:ext>
            </a:extLst>
          </p:cNvPr>
          <p:cNvSpPr/>
          <p:nvPr/>
        </p:nvSpPr>
        <p:spPr>
          <a:xfrm rot="-10795912" flipH="1">
            <a:off x="3921639" y="3092218"/>
            <a:ext cx="252300" cy="23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4"/>
          <p:cNvSpPr txBox="1">
            <a:spLocks noGrp="1"/>
          </p:cNvSpPr>
          <p:nvPr>
            <p:ph type="title"/>
          </p:nvPr>
        </p:nvSpPr>
        <p:spPr>
          <a:xfrm>
            <a:off x="142500" y="216000"/>
            <a:ext cx="8464500" cy="9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6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Apprendre, c’est bien ! Partager ses apprentissages, c’est encore mieux ! 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Réflexion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4"/>
          <p:cNvSpPr txBox="1">
            <a:spLocks noGrp="1"/>
          </p:cNvSpPr>
          <p:nvPr>
            <p:ph type="body" idx="1"/>
          </p:nvPr>
        </p:nvSpPr>
        <p:spPr>
          <a:xfrm>
            <a:off x="311700" y="1062513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Vous venez d’expérimenter une tâche qui permet de réaliser un montage alliant voix et aspect sonore. </a:t>
            </a:r>
            <a:endParaRPr dirty="0"/>
          </a:p>
          <a:p>
            <a:pPr marL="457200" lvl="0" indent="-3429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-CA" dirty="0"/>
              <a:t>En quoi la diffusion d’un travail ou d’un projet à l’oral peut m’aider à mieux évaluer mes élèves ?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340" name="Google Shape;340;p34"/>
          <p:cNvGrpSpPr/>
          <p:nvPr/>
        </p:nvGrpSpPr>
        <p:grpSpPr>
          <a:xfrm>
            <a:off x="572700" y="3301475"/>
            <a:ext cx="8063700" cy="1746300"/>
            <a:chOff x="648900" y="3149075"/>
            <a:chExt cx="8063700" cy="1746300"/>
          </a:xfrm>
        </p:grpSpPr>
        <p:sp>
          <p:nvSpPr>
            <p:cNvPr id="341" name="Google Shape;341;p34"/>
            <p:cNvSpPr/>
            <p:nvPr/>
          </p:nvSpPr>
          <p:spPr>
            <a:xfrm>
              <a:off x="648900" y="3149075"/>
              <a:ext cx="8063700" cy="17463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4"/>
            <p:cNvSpPr txBox="1"/>
            <p:nvPr/>
          </p:nvSpPr>
          <p:spPr>
            <a:xfrm>
              <a:off x="820700" y="3263600"/>
              <a:ext cx="7672200" cy="149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3" name="Google Shape;34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8775" y="168875"/>
            <a:ext cx="720001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09BA6BD-F0A4-5A48-9654-EC77153AB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577" y="1997254"/>
            <a:ext cx="1598880" cy="15988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8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2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3,2,1...Action !  Qu’en pensez-vous ?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Activité 2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762075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Téléchargez l’extension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Screencastify</a:t>
            </a:r>
            <a:r>
              <a:rPr lang="fr-CA"/>
              <a:t>, si vous ne pouvez pas télécharger l’application, vous pouvez choisir une autres propositions: l’outil caméra de la tablette numérique, du Chromebook ou de l’ordinateur, </a:t>
            </a:r>
            <a:r>
              <a:rPr lang="fr-CA" u="sng">
                <a:solidFill>
                  <a:schemeClr val="hlink"/>
                </a:solidFill>
                <a:hlinkClick r:id="rId4"/>
              </a:rPr>
              <a:t>Screen-o-Matic</a:t>
            </a:r>
            <a:r>
              <a:rPr lang="fr-CA"/>
              <a:t>, </a:t>
            </a:r>
            <a:r>
              <a:rPr lang="fr-CA" u="sng">
                <a:solidFill>
                  <a:schemeClr val="hlink"/>
                </a:solidFill>
                <a:hlinkClick r:id="rId5"/>
              </a:rPr>
              <a:t>Loom</a:t>
            </a:r>
            <a:r>
              <a:rPr lang="fr-CA"/>
              <a:t>, </a:t>
            </a:r>
            <a:r>
              <a:rPr lang="fr-CA" u="sng">
                <a:solidFill>
                  <a:schemeClr val="hlink"/>
                </a:solidFill>
                <a:hlinkClick r:id="rId6"/>
              </a:rPr>
              <a:t>Flipgrid</a:t>
            </a:r>
            <a:r>
              <a:rPr lang="fr-CA"/>
              <a:t> ou </a:t>
            </a:r>
            <a:r>
              <a:rPr lang="fr-CA" u="sng">
                <a:solidFill>
                  <a:schemeClr val="hlink"/>
                </a:solidFill>
                <a:hlinkClick r:id="rId7"/>
              </a:rPr>
              <a:t>iMovie</a:t>
            </a:r>
            <a:r>
              <a:rPr lang="fr-CA"/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Réalisez un clip en mode vidéo ou en mode bureau pour vous présenter. Nous avons envie de vous connaitre 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59448" y="216425"/>
            <a:ext cx="694498" cy="60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266775"/>
            <a:ext cx="8520600" cy="36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dirty="0"/>
              <a:t>Contraintes : Le temps de la vidéo doit être au maximum d’une minute.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600" dirty="0"/>
              <a:t>Défi : </a:t>
            </a:r>
            <a:br>
              <a:rPr lang="fr-CA" sz="1600" dirty="0"/>
            </a:br>
            <a:r>
              <a:rPr lang="fr-CA" sz="1600" dirty="0"/>
              <a:t>Insérer la vidéo</a:t>
            </a:r>
            <a:br>
              <a:rPr lang="fr-CA" sz="1600" dirty="0"/>
            </a:br>
            <a:r>
              <a:rPr lang="fr-CA" sz="1600" dirty="0"/>
              <a:t>à la diapositive suivante.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8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dirty="0"/>
              <a:t>Tutoriels pour autres propositions: </a:t>
            </a:r>
            <a:r>
              <a:rPr lang="fr-CA" sz="1600" u="sng" dirty="0">
                <a:solidFill>
                  <a:schemeClr val="hlink"/>
                </a:solidFill>
                <a:hlinkClick r:id="rId3"/>
              </a:rPr>
              <a:t>Screencast-o-Matic</a:t>
            </a:r>
            <a:r>
              <a:rPr lang="fr-CA" sz="1600" dirty="0"/>
              <a:t>, </a:t>
            </a:r>
            <a:r>
              <a:rPr lang="fr-CA" sz="1600" u="sng" dirty="0">
                <a:solidFill>
                  <a:schemeClr val="hlink"/>
                </a:solidFill>
                <a:hlinkClick r:id="rId4"/>
              </a:rPr>
              <a:t>Loom</a:t>
            </a:r>
            <a:r>
              <a:rPr lang="fr-CA" sz="1600" dirty="0"/>
              <a:t>, </a:t>
            </a:r>
            <a:r>
              <a:rPr lang="fr-CA" sz="1600" u="sng" dirty="0">
                <a:solidFill>
                  <a:schemeClr val="hlink"/>
                </a:solidFill>
                <a:hlinkClick r:id="rId5"/>
              </a:rPr>
              <a:t>Flipgrid</a:t>
            </a:r>
            <a:r>
              <a:rPr lang="fr-CA" sz="1600" dirty="0"/>
              <a:t> ou </a:t>
            </a:r>
            <a:r>
              <a:rPr lang="fr-CA" sz="1600" u="sng" dirty="0">
                <a:solidFill>
                  <a:schemeClr val="hlink"/>
                </a:solidFill>
                <a:hlinkClick r:id="rId6"/>
              </a:rPr>
              <a:t>iMovie</a:t>
            </a:r>
            <a:r>
              <a:rPr lang="fr-CA" sz="1600" dirty="0"/>
              <a:t>.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dirty="0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02A99EE7-A19A-EE40-99AA-23EF737FF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1160" y="1664826"/>
            <a:ext cx="4976640" cy="311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3000" dir="5400000" sy="-100000" algn="bl" rotWithShape="0"/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697A68A-416E-4144-83D3-BDC8A87F71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9981" y="2150400"/>
            <a:ext cx="742522" cy="257150"/>
          </a:xfrm>
          <a:prstGeom prst="rect">
            <a:avLst/>
          </a:prstGeom>
        </p:spPr>
      </p:pic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216000" y="292625"/>
            <a:ext cx="8520600" cy="8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 dirty="0">
                <a:latin typeface="Quicksand"/>
                <a:ea typeface="Quicksand"/>
                <a:cs typeface="Quicksand"/>
                <a:sym typeface="Quicksand"/>
              </a:rPr>
              <a:t>Module 2</a:t>
            </a:r>
            <a:endParaRPr sz="18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 dirty="0">
                <a:latin typeface="Quicksand"/>
                <a:ea typeface="Quicksand"/>
                <a:cs typeface="Quicksand"/>
                <a:sym typeface="Quicksand"/>
              </a:rPr>
              <a:t>3,2,1...Action !  Qu’en pensez-vous ?</a:t>
            </a:r>
            <a:endParaRPr sz="16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 dirty="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Apprentissage technique</a:t>
            </a:r>
            <a:endParaRPr sz="1600" b="1" dirty="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59448" y="216425"/>
            <a:ext cx="694498" cy="607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C80213E-A003-514E-9C46-799FEA056F07}"/>
              </a:ext>
            </a:extLst>
          </p:cNvPr>
          <p:cNvSpPr/>
          <p:nvPr/>
        </p:nvSpPr>
        <p:spPr>
          <a:xfrm>
            <a:off x="3045941" y="1855394"/>
            <a:ext cx="296562" cy="1235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7C3F687-0DDD-3948-8E84-8B571C7FB7E7}"/>
              </a:ext>
            </a:extLst>
          </p:cNvPr>
          <p:cNvSpPr/>
          <p:nvPr/>
        </p:nvSpPr>
        <p:spPr>
          <a:xfrm>
            <a:off x="2453647" y="1775641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1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DFA1A55-276F-CB44-9152-591F115FB535}"/>
              </a:ext>
            </a:extLst>
          </p:cNvPr>
          <p:cNvCxnSpPr/>
          <p:nvPr/>
        </p:nvCxnSpPr>
        <p:spPr>
          <a:xfrm>
            <a:off x="2731943" y="1917178"/>
            <a:ext cx="313998" cy="0"/>
          </a:xfrm>
          <a:prstGeom prst="straightConnector1">
            <a:avLst/>
          </a:prstGeom>
          <a:ln w="34925">
            <a:solidFill>
              <a:srgbClr val="FF0000"/>
            </a:solidFill>
            <a:headEnd w="med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B40CD357-C08A-3548-A7AE-C0B510954963}"/>
              </a:ext>
            </a:extLst>
          </p:cNvPr>
          <p:cNvSpPr/>
          <p:nvPr/>
        </p:nvSpPr>
        <p:spPr>
          <a:xfrm>
            <a:off x="8036754" y="1920801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2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7B0D20E-5FD8-5B4F-AB5F-B4D6A5D0CEF7}"/>
              </a:ext>
            </a:extLst>
          </p:cNvPr>
          <p:cNvSpPr/>
          <p:nvPr/>
        </p:nvSpPr>
        <p:spPr>
          <a:xfrm>
            <a:off x="8243453" y="2161837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3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7AA527A4-ED80-2B4E-9618-17180FE582C0}"/>
              </a:ext>
            </a:extLst>
          </p:cNvPr>
          <p:cNvCxnSpPr>
            <a:cxnSpLocks/>
          </p:cNvCxnSpPr>
          <p:nvPr/>
        </p:nvCxnSpPr>
        <p:spPr>
          <a:xfrm>
            <a:off x="7906595" y="2272748"/>
            <a:ext cx="360000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 w="med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12E8EEB5-0AEF-144B-BCF3-D6A3D4A0D4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8812" y="1948071"/>
            <a:ext cx="372075" cy="150936"/>
          </a:xfrm>
          <a:prstGeom prst="rect">
            <a:avLst/>
          </a:prstGeom>
        </p:spPr>
      </p:pic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75FED4B4-36C1-CD49-A25C-53FC9BA60330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7595756" y="2041237"/>
            <a:ext cx="440998" cy="3816"/>
          </a:xfrm>
          <a:prstGeom prst="straightConnector1">
            <a:avLst/>
          </a:prstGeom>
          <a:ln w="34925">
            <a:solidFill>
              <a:srgbClr val="FF0000"/>
            </a:solidFill>
            <a:headEnd type="triangle" w="med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4BD9445B-5121-C34B-B64A-ACB09ED793D5}"/>
              </a:ext>
            </a:extLst>
          </p:cNvPr>
          <p:cNvSpPr/>
          <p:nvPr/>
        </p:nvSpPr>
        <p:spPr>
          <a:xfrm>
            <a:off x="7275859" y="1948071"/>
            <a:ext cx="296562" cy="1791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F5D87811-C7B9-0C4E-BA41-F03D6B2F337A}"/>
              </a:ext>
            </a:extLst>
          </p:cNvPr>
          <p:cNvSpPr/>
          <p:nvPr/>
        </p:nvSpPr>
        <p:spPr>
          <a:xfrm>
            <a:off x="7149125" y="2154696"/>
            <a:ext cx="733378" cy="2484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50F5F6-09E8-C24C-8727-00562F2A3AE8}"/>
              </a:ext>
            </a:extLst>
          </p:cNvPr>
          <p:cNvSpPr/>
          <p:nvPr/>
        </p:nvSpPr>
        <p:spPr>
          <a:xfrm>
            <a:off x="5438987" y="3190240"/>
            <a:ext cx="629920" cy="480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47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2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3,2,1...Action !  Qu’en pensez-vous ?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rgbClr val="000000"/>
                </a:solidFill>
              </a:rPr>
              <a:t>Défi: Insérer la vidéo.</a:t>
            </a:r>
            <a:endParaRPr sz="16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17"/>
          <p:cNvGrpSpPr/>
          <p:nvPr/>
        </p:nvGrpSpPr>
        <p:grpSpPr>
          <a:xfrm>
            <a:off x="2966400" y="1148400"/>
            <a:ext cx="5293200" cy="3670200"/>
            <a:chOff x="2966400" y="1184950"/>
            <a:chExt cx="5293200" cy="3670200"/>
          </a:xfrm>
        </p:grpSpPr>
        <p:sp>
          <p:nvSpPr>
            <p:cNvPr id="94" name="Google Shape;94;p17"/>
            <p:cNvSpPr/>
            <p:nvPr/>
          </p:nvSpPr>
          <p:spPr>
            <a:xfrm>
              <a:off x="2967600" y="1184950"/>
              <a:ext cx="5292000" cy="36702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95;p17"/>
            <p:cNvGrpSpPr/>
            <p:nvPr/>
          </p:nvGrpSpPr>
          <p:grpSpPr>
            <a:xfrm>
              <a:off x="2966400" y="1184950"/>
              <a:ext cx="234000" cy="233450"/>
              <a:chOff x="2966400" y="1184950"/>
              <a:chExt cx="234000" cy="233450"/>
            </a:xfrm>
          </p:grpSpPr>
          <p:sp>
            <p:nvSpPr>
              <p:cNvPr id="96" name="Google Shape;96;p17"/>
              <p:cNvSpPr/>
              <p:nvPr/>
            </p:nvSpPr>
            <p:spPr>
              <a:xfrm>
                <a:off x="2966400" y="1184950"/>
                <a:ext cx="216000" cy="2160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7"/>
              <p:cNvSpPr/>
              <p:nvPr/>
            </p:nvSpPr>
            <p:spPr>
              <a:xfrm>
                <a:off x="2984400" y="120240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17"/>
            <p:cNvGrpSpPr/>
            <p:nvPr/>
          </p:nvGrpSpPr>
          <p:grpSpPr>
            <a:xfrm flipH="1">
              <a:off x="8025600" y="1184950"/>
              <a:ext cx="234000" cy="233450"/>
              <a:chOff x="2966400" y="1184950"/>
              <a:chExt cx="234000" cy="233450"/>
            </a:xfrm>
          </p:grpSpPr>
          <p:sp>
            <p:nvSpPr>
              <p:cNvPr id="99" name="Google Shape;99;p17"/>
              <p:cNvSpPr/>
              <p:nvPr/>
            </p:nvSpPr>
            <p:spPr>
              <a:xfrm>
                <a:off x="2966400" y="1184950"/>
                <a:ext cx="216000" cy="2160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7"/>
              <p:cNvSpPr/>
              <p:nvPr/>
            </p:nvSpPr>
            <p:spPr>
              <a:xfrm>
                <a:off x="2984400" y="120240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" name="Google Shape;101;p17"/>
            <p:cNvGrpSpPr/>
            <p:nvPr/>
          </p:nvGrpSpPr>
          <p:grpSpPr>
            <a:xfrm rot="10800000" flipH="1">
              <a:off x="2967600" y="4621700"/>
              <a:ext cx="234000" cy="233450"/>
              <a:chOff x="2966400" y="1184950"/>
              <a:chExt cx="234000" cy="233450"/>
            </a:xfrm>
          </p:grpSpPr>
          <p:sp>
            <p:nvSpPr>
              <p:cNvPr id="102" name="Google Shape;102;p17"/>
              <p:cNvSpPr/>
              <p:nvPr/>
            </p:nvSpPr>
            <p:spPr>
              <a:xfrm>
                <a:off x="2966400" y="1184950"/>
                <a:ext cx="216000" cy="2160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7"/>
              <p:cNvSpPr/>
              <p:nvPr/>
            </p:nvSpPr>
            <p:spPr>
              <a:xfrm>
                <a:off x="2984400" y="120240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448" y="216425"/>
            <a:ext cx="694498" cy="607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/>
          <p:nvPr/>
        </p:nvSpPr>
        <p:spPr>
          <a:xfrm rot="-10795912" flipH="1">
            <a:off x="2545918" y="2843550"/>
            <a:ext cx="252300" cy="23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7" name="Google Shape;10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919A964-9E6F-F446-B466-31DE7E2D00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5079481" y="2690450"/>
            <a:ext cx="1068238" cy="7769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EAE9D1F-8E95-5A47-A91D-D5BBDD8F6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02" y="2934747"/>
            <a:ext cx="2118179" cy="21181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2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3,2,1...Action !  Qu’en pensez-vous ? 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Réflexion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Vous venez d’expérimenter une tâche qui permet d’utiliser la vidéo pour communiquer. 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dirty="0"/>
              <a:t>Quels avantages (et inconvénients?) voyez-vous à l’utilisation de la vidéo plutôt que d’utiliser l’écrit lors de l’étape de l’hypothèse ?</a:t>
            </a:r>
            <a:r>
              <a:rPr lang="fr-CA" sz="1100" dirty="0">
                <a:solidFill>
                  <a:schemeClr val="dk1"/>
                </a:solidFill>
              </a:rPr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114" name="Google Shape;114;p18"/>
          <p:cNvGrpSpPr/>
          <p:nvPr/>
        </p:nvGrpSpPr>
        <p:grpSpPr>
          <a:xfrm>
            <a:off x="572700" y="3301200"/>
            <a:ext cx="8063700" cy="1746300"/>
            <a:chOff x="648900" y="3149075"/>
            <a:chExt cx="8063700" cy="1746300"/>
          </a:xfrm>
        </p:grpSpPr>
        <p:sp>
          <p:nvSpPr>
            <p:cNvPr id="115" name="Google Shape;115;p18"/>
            <p:cNvSpPr/>
            <p:nvPr/>
          </p:nvSpPr>
          <p:spPr>
            <a:xfrm>
              <a:off x="648900" y="3149075"/>
              <a:ext cx="8063700" cy="17463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8"/>
            <p:cNvSpPr txBox="1"/>
            <p:nvPr/>
          </p:nvSpPr>
          <p:spPr>
            <a:xfrm>
              <a:off x="820700" y="3263600"/>
              <a:ext cx="7672200" cy="149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9448" y="216425"/>
            <a:ext cx="694498" cy="60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E974BF2-31D5-0343-A5F2-812150B43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686" y="2160241"/>
            <a:ext cx="1255484" cy="12554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8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3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Illustrer pour mieux se comprendre 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Activité 3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311700" y="1304875"/>
            <a:ext cx="8520600" cy="3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/>
              <a:t>Regardez la vidéo du Récit des arts pour</a:t>
            </a:r>
            <a:br>
              <a:rPr lang="fr-CA" sz="1600"/>
            </a:br>
            <a:r>
              <a:rPr lang="fr-CA" sz="1600"/>
              <a:t>comprendre ce qu’est un sketchnote : 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600"/>
              <a:t>Amusez-vous ! Créez un sketchnote à l'aide</a:t>
            </a:r>
            <a:br>
              <a:rPr lang="fr-CA" sz="1600"/>
            </a:br>
            <a:r>
              <a:rPr lang="fr-CA" sz="1600"/>
              <a:t>de Google Drawing ou autres propositions:</a:t>
            </a:r>
            <a:br>
              <a:rPr lang="fr-CA" sz="1600"/>
            </a:br>
            <a:br>
              <a:rPr lang="fr-CA" sz="1600"/>
            </a:br>
            <a:r>
              <a:rPr lang="fr-CA" sz="1600" u="sng">
                <a:solidFill>
                  <a:schemeClr val="hlink"/>
                </a:solidFill>
                <a:hlinkClick r:id="rId3"/>
              </a:rPr>
              <a:t>Paper </a:t>
            </a:r>
            <a:r>
              <a:rPr lang="fr-CA" sz="1600"/>
              <a:t>et </a:t>
            </a:r>
            <a:r>
              <a:rPr lang="fr-CA" sz="1600" u="sng">
                <a:solidFill>
                  <a:schemeClr val="hlink"/>
                </a:solidFill>
                <a:hlinkClick r:id="rId4"/>
              </a:rPr>
              <a:t>Tayasui Sketches </a:t>
            </a:r>
            <a:r>
              <a:rPr lang="fr-CA" sz="1600"/>
              <a:t>(Apple),</a:t>
            </a:r>
            <a:br>
              <a:rPr lang="fr-CA" sz="1600"/>
            </a:br>
            <a:r>
              <a:rPr lang="fr-CA" sz="1600" u="sng">
                <a:solidFill>
                  <a:schemeClr val="hlink"/>
                </a:solidFill>
                <a:hlinkClick r:id="rId5"/>
              </a:rPr>
              <a:t>Sketch.io </a:t>
            </a:r>
            <a:r>
              <a:rPr lang="fr-CA" sz="1600"/>
              <a:t>(PC-Mac), </a:t>
            </a:r>
            <a:r>
              <a:rPr lang="fr-CA" sz="1600" u="sng">
                <a:solidFill>
                  <a:schemeClr val="hlink"/>
                </a:solidFill>
                <a:hlinkClick r:id="rId6"/>
              </a:rPr>
              <a:t>OneNotes</a:t>
            </a:r>
            <a:r>
              <a:rPr lang="fr-CA" sz="1600"/>
              <a:t> (Office 365). </a:t>
            </a:r>
            <a:br>
              <a:rPr lang="fr-CA" sz="1600"/>
            </a:br>
            <a:br>
              <a:rPr lang="fr-CA" sz="1600"/>
            </a:br>
            <a:r>
              <a:rPr lang="fr-CA" sz="1600"/>
              <a:t>Présentez le sujet de votre choix : votre</a:t>
            </a:r>
            <a:br>
              <a:rPr lang="fr-CA" sz="1600"/>
            </a:br>
            <a:r>
              <a:rPr lang="fr-CA" sz="1600"/>
              <a:t>passion, vos élèves, le déroulement de votre</a:t>
            </a:r>
            <a:br>
              <a:rPr lang="fr-CA" sz="1600"/>
            </a:br>
            <a:r>
              <a:rPr lang="fr-CA" sz="1600"/>
              <a:t>semaine, votre plan de travail, etc !</a:t>
            </a:r>
            <a:br>
              <a:rPr lang="fr-CA" sz="1600"/>
            </a:br>
            <a:br>
              <a:rPr lang="fr-CA" sz="1600"/>
            </a:br>
            <a:r>
              <a:rPr lang="fr-CA" sz="1600"/>
              <a:t>Nous avons hâte de voir vos créations !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  <p:pic>
        <p:nvPicPr>
          <p:cNvPr id="125" name="Google Shape;125;p19" descr="Promo pour l'atelier : CRÉER, COMPRENDRE, COMMUNIQUER AVEC DES IMAGES ET DES MOTS.&#10;http://www.aquops.qc.ca/atelier/creer-comprendre-communiquer-avec-des-images-et-des-mots_2017/" title="Vidéo promotionnelle AQUOPS 2017 -  sketchnoting et multimodalité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03172" y="1605697"/>
            <a:ext cx="4097926" cy="30734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6" name="Google Shape;126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92200" y="216000"/>
            <a:ext cx="1362074" cy="10316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08675" y="87975"/>
            <a:ext cx="1433050" cy="13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DD1C51-1153-A340-9643-6537AB0DC4F7}"/>
              </a:ext>
            </a:extLst>
          </p:cNvPr>
          <p:cNvSpPr/>
          <p:nvPr/>
        </p:nvSpPr>
        <p:spPr>
          <a:xfrm>
            <a:off x="5271687" y="4720386"/>
            <a:ext cx="29450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sz="1200" dirty="0" err="1">
                <a:hlinkClick r:id="rId7"/>
              </a:rPr>
              <a:t>www.youtube.com</a:t>
            </a:r>
            <a:r>
              <a:rPr lang="fr-CA" sz="1200" dirty="0">
                <a:hlinkClick r:id="rId7"/>
              </a:rPr>
              <a:t>/</a:t>
            </a:r>
            <a:r>
              <a:rPr lang="fr-CA" sz="1200" dirty="0" err="1">
                <a:hlinkClick r:id="rId7"/>
              </a:rPr>
              <a:t>watch?v</a:t>
            </a:r>
            <a:r>
              <a:rPr lang="fr-CA" sz="1200" dirty="0">
                <a:hlinkClick r:id="rId7"/>
              </a:rPr>
              <a:t>=</a:t>
            </a:r>
            <a:r>
              <a:rPr lang="fr-CA" sz="1200" dirty="0" err="1">
                <a:hlinkClick r:id="rId7"/>
              </a:rPr>
              <a:t>RexjIyAxtek</a:t>
            </a:r>
            <a:endParaRPr lang="fr-CA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311700" y="1053250"/>
            <a:ext cx="8520600" cy="3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600"/>
              <a:t>Contraintes : Créez un sketchnote sur une page.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600"/>
              <a:t>Défi :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200">
                <a:solidFill>
                  <a:srgbClr val="FFFFFF"/>
                </a:solidFill>
              </a:rPr>
              <a:t>a</a:t>
            </a:r>
            <a:br>
              <a:rPr lang="fr-CA" sz="1600"/>
            </a:br>
            <a:r>
              <a:rPr lang="fr-CA" sz="1600"/>
              <a:t>Insérez le lien ou la photo</a:t>
            </a:r>
            <a:br>
              <a:rPr lang="fr-CA" sz="1600"/>
            </a:br>
            <a:r>
              <a:rPr lang="fr-CA" sz="1600"/>
              <a:t>du croquis à la diapositive</a:t>
            </a:r>
            <a:br>
              <a:rPr lang="fr-CA" sz="1600"/>
            </a:br>
            <a:r>
              <a:rPr lang="fr-CA" sz="1600"/>
              <a:t>suivante.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8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3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Illustrer pour mieux se comprendre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Apprentissage technique 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8675" y="87975"/>
            <a:ext cx="1433050" cy="13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4F59113-AE5B-2341-B7D1-78638F088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280" y="1926828"/>
            <a:ext cx="4976640" cy="311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4000" dir="5400000" sy="-100000" algn="bl" rotWithShape="0"/>
          </a:effectLst>
        </p:spPr>
      </p:pic>
      <p:sp>
        <p:nvSpPr>
          <p:cNvPr id="10" name="Google Shape;141;p20">
            <a:extLst>
              <a:ext uri="{FF2B5EF4-FFF2-40B4-BE49-F238E27FC236}">
                <a16:creationId xmlns:a16="http://schemas.microsoft.com/office/drawing/2014/main" id="{2046128A-77FA-084F-A6A6-21C716E8312B}"/>
              </a:ext>
            </a:extLst>
          </p:cNvPr>
          <p:cNvSpPr/>
          <p:nvPr/>
        </p:nvSpPr>
        <p:spPr>
          <a:xfrm>
            <a:off x="3529294" y="2209661"/>
            <a:ext cx="234900" cy="179793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41;p20">
            <a:extLst>
              <a:ext uri="{FF2B5EF4-FFF2-40B4-BE49-F238E27FC236}">
                <a16:creationId xmlns:a16="http://schemas.microsoft.com/office/drawing/2014/main" id="{BD9B7F48-FDC9-E144-895D-5CBB684B0696}"/>
              </a:ext>
            </a:extLst>
          </p:cNvPr>
          <p:cNvSpPr/>
          <p:nvPr/>
        </p:nvSpPr>
        <p:spPr>
          <a:xfrm>
            <a:off x="3561553" y="2365398"/>
            <a:ext cx="823562" cy="26099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FB9940C-6736-8F4B-BB07-747C5E678343}"/>
              </a:ext>
            </a:extLst>
          </p:cNvPr>
          <p:cNvSpPr/>
          <p:nvPr/>
        </p:nvSpPr>
        <p:spPr>
          <a:xfrm>
            <a:off x="2693914" y="2122862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1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1E49CF0-C059-6141-8045-B665DD1346F1}"/>
              </a:ext>
            </a:extLst>
          </p:cNvPr>
          <p:cNvCxnSpPr/>
          <p:nvPr/>
        </p:nvCxnSpPr>
        <p:spPr>
          <a:xfrm>
            <a:off x="2972210" y="2264399"/>
            <a:ext cx="540000" cy="0"/>
          </a:xfrm>
          <a:prstGeom prst="straightConnector1">
            <a:avLst/>
          </a:prstGeom>
          <a:ln w="34925">
            <a:solidFill>
              <a:srgbClr val="FF0000"/>
            </a:solidFill>
            <a:headEnd w="med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C03F13E0-D662-9744-8C2C-00EB213AA306}"/>
              </a:ext>
            </a:extLst>
          </p:cNvPr>
          <p:cNvSpPr/>
          <p:nvPr/>
        </p:nvSpPr>
        <p:spPr>
          <a:xfrm>
            <a:off x="2693914" y="2383779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2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08B19A7-2C75-0547-BC97-B75E298E5629}"/>
              </a:ext>
            </a:extLst>
          </p:cNvPr>
          <p:cNvCxnSpPr/>
          <p:nvPr/>
        </p:nvCxnSpPr>
        <p:spPr>
          <a:xfrm>
            <a:off x="2972210" y="2525316"/>
            <a:ext cx="540000" cy="0"/>
          </a:xfrm>
          <a:prstGeom prst="straightConnector1">
            <a:avLst/>
          </a:prstGeom>
          <a:ln w="34925">
            <a:solidFill>
              <a:srgbClr val="FF0000"/>
            </a:solidFill>
            <a:headEnd w="med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4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3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Illustrer pour mieux se comprendre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/>
              <a:t>Défi: insérez le lien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/>
              <a:t>ou la photo du croquis.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8675" y="87975"/>
            <a:ext cx="1433050" cy="1381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21"/>
          <p:cNvGrpSpPr/>
          <p:nvPr/>
        </p:nvGrpSpPr>
        <p:grpSpPr>
          <a:xfrm>
            <a:off x="2966221" y="1543083"/>
            <a:ext cx="4982489" cy="3275654"/>
            <a:chOff x="2966221" y="1543083"/>
            <a:chExt cx="4982489" cy="3275654"/>
          </a:xfrm>
        </p:grpSpPr>
        <p:grpSp>
          <p:nvGrpSpPr>
            <p:cNvPr id="149" name="Google Shape;149;p21"/>
            <p:cNvGrpSpPr/>
            <p:nvPr/>
          </p:nvGrpSpPr>
          <p:grpSpPr>
            <a:xfrm>
              <a:off x="2966221" y="1543083"/>
              <a:ext cx="4982489" cy="3275654"/>
              <a:chOff x="2966400" y="1184950"/>
              <a:chExt cx="5293200" cy="3670200"/>
            </a:xfrm>
          </p:grpSpPr>
          <p:grpSp>
            <p:nvGrpSpPr>
              <p:cNvPr id="150" name="Google Shape;150;p21"/>
              <p:cNvGrpSpPr/>
              <p:nvPr/>
            </p:nvGrpSpPr>
            <p:grpSpPr>
              <a:xfrm flipH="1">
                <a:off x="8025600" y="1184950"/>
                <a:ext cx="234000" cy="233450"/>
                <a:chOff x="2966400" y="1184950"/>
                <a:chExt cx="234000" cy="233450"/>
              </a:xfrm>
            </p:grpSpPr>
            <p:sp>
              <p:nvSpPr>
                <p:cNvPr id="151" name="Google Shape;151;p21"/>
                <p:cNvSpPr/>
                <p:nvPr/>
              </p:nvSpPr>
              <p:spPr>
                <a:xfrm>
                  <a:off x="2966400" y="1184950"/>
                  <a:ext cx="216000" cy="21600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21"/>
                <p:cNvSpPr/>
                <p:nvPr/>
              </p:nvSpPr>
              <p:spPr>
                <a:xfrm>
                  <a:off x="2984400" y="1202400"/>
                  <a:ext cx="216000" cy="21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3" name="Google Shape;153;p21"/>
              <p:cNvGrpSpPr/>
              <p:nvPr/>
            </p:nvGrpSpPr>
            <p:grpSpPr>
              <a:xfrm>
                <a:off x="2966400" y="1184950"/>
                <a:ext cx="234000" cy="233450"/>
                <a:chOff x="2966400" y="1184950"/>
                <a:chExt cx="234000" cy="233450"/>
              </a:xfrm>
            </p:grpSpPr>
            <p:sp>
              <p:nvSpPr>
                <p:cNvPr id="154" name="Google Shape;154;p21"/>
                <p:cNvSpPr/>
                <p:nvPr/>
              </p:nvSpPr>
              <p:spPr>
                <a:xfrm>
                  <a:off x="2984400" y="1202400"/>
                  <a:ext cx="216000" cy="21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21"/>
                <p:cNvSpPr/>
                <p:nvPr/>
              </p:nvSpPr>
              <p:spPr>
                <a:xfrm>
                  <a:off x="2966400" y="1184950"/>
                  <a:ext cx="216000" cy="21600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6" name="Google Shape;156;p21"/>
              <p:cNvGrpSpPr/>
              <p:nvPr/>
            </p:nvGrpSpPr>
            <p:grpSpPr>
              <a:xfrm rot="10800000" flipH="1">
                <a:off x="2967600" y="4621700"/>
                <a:ext cx="234000" cy="233450"/>
                <a:chOff x="2966400" y="1184950"/>
                <a:chExt cx="234000" cy="233450"/>
              </a:xfrm>
            </p:grpSpPr>
            <p:sp>
              <p:nvSpPr>
                <p:cNvPr id="157" name="Google Shape;157;p21"/>
                <p:cNvSpPr/>
                <p:nvPr/>
              </p:nvSpPr>
              <p:spPr>
                <a:xfrm>
                  <a:off x="2966400" y="1184950"/>
                  <a:ext cx="216000" cy="21600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21"/>
                <p:cNvSpPr/>
                <p:nvPr/>
              </p:nvSpPr>
              <p:spPr>
                <a:xfrm>
                  <a:off x="2984400" y="1202400"/>
                  <a:ext cx="216000" cy="21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9" name="Google Shape;159;p21"/>
              <p:cNvSpPr/>
              <p:nvPr/>
            </p:nvSpPr>
            <p:spPr>
              <a:xfrm>
                <a:off x="2967600" y="1184950"/>
                <a:ext cx="5292000" cy="36702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" name="Google Shape;160;p21"/>
            <p:cNvGrpSpPr/>
            <p:nvPr/>
          </p:nvGrpSpPr>
          <p:grpSpPr>
            <a:xfrm rot="10800000">
              <a:off x="7728446" y="4610358"/>
              <a:ext cx="220264" cy="208354"/>
              <a:chOff x="2966400" y="1184950"/>
              <a:chExt cx="234000" cy="233450"/>
            </a:xfrm>
          </p:grpSpPr>
          <p:sp>
            <p:nvSpPr>
              <p:cNvPr id="161" name="Google Shape;161;p21"/>
              <p:cNvSpPr/>
              <p:nvPr/>
            </p:nvSpPr>
            <p:spPr>
              <a:xfrm>
                <a:off x="2966400" y="1184950"/>
                <a:ext cx="216000" cy="2160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1"/>
              <p:cNvSpPr/>
              <p:nvPr/>
            </p:nvSpPr>
            <p:spPr>
              <a:xfrm>
                <a:off x="2984400" y="120240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3" name="Google Shape;163;p21"/>
          <p:cNvSpPr/>
          <p:nvPr/>
        </p:nvSpPr>
        <p:spPr>
          <a:xfrm rot="-10795912" flipH="1">
            <a:off x="2581200" y="3024150"/>
            <a:ext cx="252300" cy="23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E82D987-F6BA-A74A-9D16-C8A1BC77F7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</a:blip>
          <a:stretch>
            <a:fillRect/>
          </a:stretch>
        </p:blipFill>
        <p:spPr>
          <a:xfrm>
            <a:off x="5103000" y="2571750"/>
            <a:ext cx="779120" cy="65738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ACDE2D5-974D-A640-AF8F-64469077A6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4000"/>
          </a:blip>
          <a:stretch>
            <a:fillRect/>
          </a:stretch>
        </p:blipFill>
        <p:spPr>
          <a:xfrm>
            <a:off x="5204537" y="3525236"/>
            <a:ext cx="576045" cy="432034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5D410B0-ED1E-9E47-930A-FE193D3E5C8C}"/>
              </a:ext>
            </a:extLst>
          </p:cNvPr>
          <p:cNvSpPr txBox="1"/>
          <p:nvPr/>
        </p:nvSpPr>
        <p:spPr>
          <a:xfrm>
            <a:off x="4910662" y="2284402"/>
            <a:ext cx="1202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dirty="0"/>
              <a:t>http://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1071</Words>
  <Application>Microsoft Macintosh PowerPoint</Application>
  <PresentationFormat>Affichage à l'écran (16:9)</PresentationFormat>
  <Paragraphs>231</Paragraphs>
  <Slides>21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4" baseType="lpstr">
      <vt:lpstr>Arial</vt:lpstr>
      <vt:lpstr>Quicksand</vt:lpstr>
      <vt:lpstr>Simple Light</vt:lpstr>
      <vt:lpstr>Journal de bord Démarche d'investigation scientifique</vt:lpstr>
      <vt:lpstr>Module 1 Faire le tour de la question… sur de bonnes questions ! Réflexion </vt:lpstr>
      <vt:lpstr>Module 2 3,2,1...Action !  Qu’en pensez-vous ? Activité 2  </vt:lpstr>
      <vt:lpstr>Module 2 3,2,1...Action !  Qu’en pensez-vous ? Apprentissage technique  </vt:lpstr>
      <vt:lpstr>Module 2 3,2,1...Action !  Qu’en pensez-vous ?        Défi: Insérer la vidéo.  </vt:lpstr>
      <vt:lpstr>Module 2 3,2,1...Action !  Qu’en pensez-vous ?  Réflexion </vt:lpstr>
      <vt:lpstr>Module 3 Illustrer pour mieux se comprendre  Activité 3  </vt:lpstr>
      <vt:lpstr>Module 3 Illustrer pour mieux se comprendre Apprentissage technique    </vt:lpstr>
      <vt:lpstr>Module 3 Illustrer pour mieux se comprendre        Défi: insérez le lien ou la photo du croquis.  </vt:lpstr>
      <vt:lpstr>Module 3 Illustrer pour mieux se comprendre Réflexion   </vt:lpstr>
      <vt:lpstr>Module 4 Garder des traces de sa démarche grâce à la vidéo et aux photos  Activité 4 Consigner et d’interpréter des observations de même que des données faites lors de l’expérimentation scientifique.  </vt:lpstr>
      <vt:lpstr>Module 4 Garder des traces de sa démarche grâce à la vidéo et aux photos  Apprentissage technique       </vt:lpstr>
      <vt:lpstr>Module 4 Garder des traces de sa démarche grâce à la vidéo et aux photos  Réflexion </vt:lpstr>
      <vt:lpstr>Module 5 Un, deux… test ? Vous m’entendez ? Activité 5 Faire le bilan de leur démarche, ainsi que celui de leurs apprentissages des notions scientifiques et technologiques </vt:lpstr>
      <vt:lpstr>Module 5  Un, deux… test ? Vous m’entendez ? Apprentissage technique Faire le bilan de leur démarche, ainsi que celui de leurs apprentissages des notions scientifiques et technologiques  </vt:lpstr>
      <vt:lpstr>            Défi: insérer votre enregistrement audio   </vt:lpstr>
      <vt:lpstr>Module 5  Un, deux… test ? Vous m’entendez ? Réflexion Faire le bilan de leur démarche, ainsi que celui de leurs apprentissages des notions scientifiques et technologiques  </vt:lpstr>
      <vt:lpstr>Module 6 Apprendre, c’est bien ! Partager ses apprentissages, c’est encore mieux ! Activité 6 </vt:lpstr>
      <vt:lpstr>Module 6 Apprendre, c’est bien ! Partager ses apprentissages, c’est encore mieux ! Apprentissage technique  </vt:lpstr>
      <vt:lpstr>           Défi: déposer votre montage dans le journal de bord en version MP3 </vt:lpstr>
      <vt:lpstr>Module 6 Apprendre, c’est bien ! Partager ses apprentissages, c’est encore mieux !  Réflexion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Journal de bord Démarche d'investigation scientifique</dc:title>
  <cp:lastModifiedBy>Annie Cormier</cp:lastModifiedBy>
  <cp:revision>23</cp:revision>
  <dcterms:modified xsi:type="dcterms:W3CDTF">2019-09-23T18:20:47Z</dcterms:modified>
</cp:coreProperties>
</file>