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D16D974-6A55-47F0-B503-1425B7BC7429}">
  <a:tblStyle styleId="{FD16D974-6A55-47F0-B503-1425B7BC742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ed531dcc4a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ed531dcc4a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837194" cy="483870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5" name="Google Shape;55;p13"/>
          <p:cNvGraphicFramePr/>
          <p:nvPr/>
        </p:nvGraphicFramePr>
        <p:xfrm>
          <a:off x="2071300" y="476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{FD16D974-6A55-47F0-B503-1425B7BC7429}</a:tableStyleId>
              </a:tblPr>
              <a:tblGrid>
                <a:gridCol w="1621075"/>
                <a:gridCol w="1621075"/>
                <a:gridCol w="1621075"/>
                <a:gridCol w="1621075"/>
              </a:tblGrid>
              <a:tr h="7261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/>
                        <a:t>Physical description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/>
                        <a:t>Habitat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/>
                        <a:t>Nutrition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/>
                        <a:t>Other info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9999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6" name="Google Shape;56;p13"/>
          <p:cNvSpPr/>
          <p:nvPr/>
        </p:nvSpPr>
        <p:spPr>
          <a:xfrm>
            <a:off x="2339275" y="4010175"/>
            <a:ext cx="1118700" cy="4794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CA">
                <a:solidFill>
                  <a:schemeClr val="lt1"/>
                </a:solidFill>
              </a:rPr>
              <a:t>TO BE </a:t>
            </a:r>
            <a:endParaRPr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CA">
                <a:solidFill>
                  <a:schemeClr val="lt1"/>
                </a:solidFill>
              </a:rPr>
              <a:t>TO HAVE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5499325" y="4010175"/>
            <a:ext cx="1118700" cy="4794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CA">
                <a:solidFill>
                  <a:schemeClr val="lt1"/>
                </a:solidFill>
              </a:rPr>
              <a:t>TO EAT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919300" y="4010175"/>
            <a:ext cx="1118700" cy="479400"/>
          </a:xfrm>
          <a:prstGeom prst="roundRect">
            <a:avLst>
              <a:gd fmla="val 16667" name="adj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CA">
                <a:solidFill>
                  <a:schemeClr val="lt1"/>
                </a:solidFill>
              </a:rPr>
              <a:t>TO LIVE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2683" y="3541399"/>
            <a:ext cx="575800" cy="11516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/>
          <p:nvPr/>
        </p:nvSpPr>
        <p:spPr>
          <a:xfrm>
            <a:off x="2905925" y="697425"/>
            <a:ext cx="5724600" cy="3123900"/>
          </a:xfrm>
          <a:prstGeom prst="wedgeRectCallout">
            <a:avLst>
              <a:gd fmla="val -67767" name="adj1"/>
              <a:gd fmla="val -43496" name="adj2"/>
            </a:avLst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2731575" y="4097375"/>
            <a:ext cx="6160800" cy="813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1800">
                <a:solidFill>
                  <a:schemeClr val="dk1"/>
                </a:solidFill>
              </a:rPr>
              <a:t>TO BE              TO HAVE              TO LIVE          TO EAT </a:t>
            </a:r>
            <a:endParaRPr b="1"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>
                <a:solidFill>
                  <a:schemeClr val="dk1"/>
                </a:solidFill>
              </a:rPr>
              <a:t>I am …              I have…                I live….            I eat… </a:t>
            </a:r>
            <a:endParaRPr sz="1800">
              <a:solidFill>
                <a:schemeClr val="dk1"/>
              </a:solidFill>
            </a:endParaRPr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1837194" cy="48387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56698" y="3759375"/>
            <a:ext cx="1168026" cy="11516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/>
          <p:nvPr/>
        </p:nvSpPr>
        <p:spPr>
          <a:xfrm>
            <a:off x="1283050" y="4015400"/>
            <a:ext cx="9153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rPr>
              <a:t>30 </a:t>
            </a:r>
            <a:endParaRPr sz="1800">
              <a:solidFill>
                <a:schemeClr val="dk1"/>
              </a:solidFill>
              <a:latin typeface="Fredoka One"/>
              <a:ea typeface="Fredoka One"/>
              <a:cs typeface="Fredoka One"/>
              <a:sym typeface="Fredoka On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rPr>
              <a:t>sec</a:t>
            </a:r>
            <a:endParaRPr sz="1800">
              <a:solidFill>
                <a:schemeClr val="dk1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