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Roboto Slab"/>
      <p:regular r:id="rId20"/>
      <p:bold r:id="rId21"/>
    </p:embeddedFont>
    <p:embeddedFont>
      <p:font typeface="Ubuntu"/>
      <p:regular r:id="rId22"/>
      <p:bold r:id="rId23"/>
      <p:italic r:id="rId24"/>
      <p:boldItalic r:id="rId25"/>
    </p:embeddedFont>
    <p:embeddedFont>
      <p:font typeface="Nixie One"/>
      <p:regular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Viga"/>
      <p:regular r:id="rId31"/>
    </p:embeddedFont>
    <p:embeddedFont>
      <p:font typeface="Century Gothic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Ubuntu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Ubuntu-italic.fntdata"/><Relationship Id="rId23" Type="http://schemas.openxmlformats.org/officeDocument/2006/relationships/font" Target="fonts/Ubuntu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ixieOne-regular.fntdata"/><Relationship Id="rId25" Type="http://schemas.openxmlformats.org/officeDocument/2006/relationships/font" Target="fonts/Ubuntu-bold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Viga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33" Type="http://schemas.openxmlformats.org/officeDocument/2006/relationships/font" Target="fonts/CenturyGothic-bold.fntdata"/><Relationship Id="rId10" Type="http://schemas.openxmlformats.org/officeDocument/2006/relationships/slide" Target="slides/slide6.xml"/><Relationship Id="rId32" Type="http://schemas.openxmlformats.org/officeDocument/2006/relationships/font" Target="fonts/CenturyGothic-regular.fntdata"/><Relationship Id="rId13" Type="http://schemas.openxmlformats.org/officeDocument/2006/relationships/slide" Target="slides/slide9.xml"/><Relationship Id="rId35" Type="http://schemas.openxmlformats.org/officeDocument/2006/relationships/font" Target="fonts/CenturyGothic-boldItalic.fntdata"/><Relationship Id="rId12" Type="http://schemas.openxmlformats.org/officeDocument/2006/relationships/slide" Target="slides/slide8.xml"/><Relationship Id="rId34" Type="http://schemas.openxmlformats.org/officeDocument/2006/relationships/font" Target="fonts/CenturyGothic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557ed5300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557ed5300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964f372143_1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964f372143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98a914ca47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98a914ca4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ef23b53a0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ef23b53a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9557ed5300_0_4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9557ed5300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956dafb0e5_0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956dafb0e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956dafb0e5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956dafb0e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557ed5300_0_1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9557ed5300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557ed5300_0_4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9557ed5300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557ed5300_0_4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9557ed5300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dddfd56c89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dddfd56c8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dddfd56c89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dddfd56c8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9557ed5300_0_4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9557ed5300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557ed5300_0_4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9557ed5300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557ed5300_0_4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9557ed5300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3" name="Google Shape;103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 1">
  <p:cSld name="BLANK_1_3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879125" y="1744500"/>
            <a:ext cx="75444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■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recitmst.qc.ca/" TargetMode="External"/><Relationship Id="rId5" Type="http://schemas.openxmlformats.org/officeDocument/2006/relationships/hyperlink" Target="https://creativecommons.org/licenses/by-nc-sa/4.0/deed.fr" TargetMode="External"/><Relationship Id="rId6" Type="http://schemas.openxmlformats.org/officeDocument/2006/relationships/hyperlink" Target="https://creativecommons.org/licenses/by-nc-sa/4.0/deed.fr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esmos.com" TargetMode="External"/><Relationship Id="rId4" Type="http://schemas.openxmlformats.org/officeDocument/2006/relationships/hyperlink" Target="https://www.desmos.com/testing/quebec/graphing?lang=fr" TargetMode="External"/><Relationship Id="rId5" Type="http://schemas.openxmlformats.org/officeDocument/2006/relationships/hyperlink" Target="https://youtu.be/rauUIsYPIUg" TargetMode="External"/><Relationship Id="rId6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esmos.com" TargetMode="External"/><Relationship Id="rId4" Type="http://schemas.openxmlformats.org/officeDocument/2006/relationships/hyperlink" Target="https://www.desmos.com/testing/quebec/graphing?lang=fr" TargetMode="External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loom.com/share/0c501880d81543b5b5ebedc75eb0fea0?sid=23fa9978-7728-40a3-82ba-b98cb2e2d184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hyperlink" Target="https://docs.google.com/presentation/d/1wiSbxz9VIvo8ZIhtMWImhZBBebvkSJ3jm3gj-cxozW8/edit?usp=sharing" TargetMode="External"/><Relationship Id="rId10" Type="http://schemas.openxmlformats.org/officeDocument/2006/relationships/hyperlink" Target="mailto:equipe@recitmst.qc.c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hyperlink" Target="mailto:equipemst@recit.qc.ca" TargetMode="External"/><Relationship Id="rId9" Type="http://schemas.openxmlformats.org/officeDocument/2006/relationships/image" Target="../media/image3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www.linkedin.com/company/98627773/admin/feed/posts/" TargetMode="External"/><Relationship Id="rId7" Type="http://schemas.openxmlformats.org/officeDocument/2006/relationships/hyperlink" Target="https://twitter.com/recitmst" TargetMode="External"/><Relationship Id="rId8" Type="http://schemas.openxmlformats.org/officeDocument/2006/relationships/hyperlink" Target="https://www.youtube.com/channel/UC7IcadI_rZFwso9N81PYqF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desmos.com/test-mode?lang=fr" TargetMode="External"/><Relationship Id="rId4" Type="http://schemas.openxmlformats.org/officeDocument/2006/relationships/hyperlink" Target="https://www.desmos.com/test-mode?lang=fr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rive.google.com/file/d/11y5UasOqi1s6Fvt2O0tr8Se4WEptfqvv/view?usp=drive_link" TargetMode="External"/><Relationship Id="rId4" Type="http://schemas.openxmlformats.org/officeDocument/2006/relationships/hyperlink" Target="https://drive.google.com/file/d/11xlhxk_KM52qP34iBTvqm2KGTIEGhFmZ/view?usp=drive_link" TargetMode="External"/><Relationship Id="rId5" Type="http://schemas.openxmlformats.org/officeDocument/2006/relationships/hyperlink" Target="https://www.education.gouv.qc.ca/fileadmin/site_web/documents/dpse/evaluation/DI_Math_4e_sec.pdf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rive.google.com/file/d/15S8gAVC8FRQ61z56EtQBELVXHeCNIsoH/view?usp=sharing" TargetMode="External"/><Relationship Id="rId4" Type="http://schemas.openxmlformats.org/officeDocument/2006/relationships/hyperlink" Target="https://www.education.gouv.qc.ca/fileadmin/site_web/documents/dpse/educ_adulte_action_comm/DDE_Mathematique_Second-cycle-du-secondaire_FR.zip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rive.google.com/file/d/15S8gAVC8FRQ61z56EtQBELVXHeCNIsoH/view?usp=sharing" TargetMode="External"/><Relationship Id="rId4" Type="http://schemas.openxmlformats.org/officeDocument/2006/relationships/hyperlink" Target="https://www.education.gouv.qc.ca/fileadmin/site_web/documents/dpse/educ_adulte_action_comm/DDE_Mathematique_Second-cycle-du-secondaire_FR.zip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hyperlink" Target="https://www.desmos.com/assessment-pdfs/Quebec_Desmos_Calculator.pdf?lang=fr" TargetMode="External"/><Relationship Id="rId5" Type="http://schemas.openxmlformats.org/officeDocument/2006/relationships/hyperlink" Target="https://www.desmos.com/assessment-pdfs/Quebec_Desmos_Calculator.pdf?lang=fr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www.desmos.com/calculator/b6bu4zrwud" TargetMode="External"/><Relationship Id="rId8" Type="http://schemas.openxmlformats.org/officeDocument/2006/relationships/hyperlink" Target="https://www.desmos.com/calculator/v41ayvcxtk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pps.apple.com/us/developer/desmos/id653517543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s://www.desmos.com/test-mode?lang=fr#iOS" TargetMode="External"/><Relationship Id="rId6" Type="http://schemas.openxmlformats.org/officeDocument/2006/relationships/hyperlink" Target="https://www.desmos.com/test-mode?lang=fr#iOS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upport.google.com/android/answer/9455138?hl=fr&amp;sjid=1998938489595454618-NA#pin_older_android" TargetMode="External"/><Relationship Id="rId4" Type="http://schemas.openxmlformats.org/officeDocument/2006/relationships/hyperlink" Target="https://play.google.com/store/apps/developer?id=Desmos+Inc" TargetMode="External"/><Relationship Id="rId5" Type="http://schemas.openxmlformats.org/officeDocument/2006/relationships/hyperlink" Target="https://play.google.com/store/apps/developer?id=Desmos+Inc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www.desmos.com/test-mode?lang=fr#android" TargetMode="External"/><Relationship Id="rId8" Type="http://schemas.openxmlformats.org/officeDocument/2006/relationships/hyperlink" Target="https://www.desmos.com/test-mode?lang=fr#android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ctrTitle"/>
          </p:nvPr>
        </p:nvSpPr>
        <p:spPr>
          <a:xfrm>
            <a:off x="1696400" y="1752625"/>
            <a:ext cx="6173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 « Mode Examen » </a:t>
            </a:r>
            <a:endParaRPr sz="3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de Desmos 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150675" y="3803275"/>
            <a:ext cx="5903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Informations mises à jour en date du 17 mai 2024</a:t>
            </a:r>
            <a:endParaRPr sz="23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2638" y="-71897"/>
            <a:ext cx="1088825" cy="17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607875" y="4800400"/>
            <a:ext cx="766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Cette présentation est mise à disposition par le </a:t>
            </a:r>
            <a:r>
              <a:rPr b="1" lang="en" sz="1000" u="sng">
                <a:solidFill>
                  <a:srgbClr val="18637B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, sauf exception, selon les termes de la</a:t>
            </a:r>
            <a:r>
              <a:rPr lang="en" sz="10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 u="sng">
                <a:solidFill>
                  <a:srgbClr val="18637B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CC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, 2024.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7" name="Google Shape;117;p1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73897" y="4633372"/>
            <a:ext cx="1106300" cy="3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0725" y="1697600"/>
            <a:ext cx="1269850" cy="12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27" name="Google Shape;227;p25"/>
          <p:cNvSpPr txBox="1"/>
          <p:nvPr>
            <p:ph type="title"/>
          </p:nvPr>
        </p:nvSpPr>
        <p:spPr>
          <a:xfrm>
            <a:off x="1035450" y="530725"/>
            <a:ext cx="35037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Chromebook</a:t>
            </a:r>
            <a:endParaRPr sz="16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25"/>
          <p:cNvSpPr txBox="1"/>
          <p:nvPr/>
        </p:nvSpPr>
        <p:spPr>
          <a:xfrm>
            <a:off x="983625" y="1852050"/>
            <a:ext cx="77154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Pratique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desmos.com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Lien à utiliser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Le m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ode Kiosque permet de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verrouiller les Chromebook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Préparation à faire par l’administrateur de la console Google Workspace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(équipe TI?)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Tutoriel vidéo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Même procédure que Usito (français)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9" name="Google Shape;22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0700" y="201425"/>
            <a:ext cx="2156350" cy="28335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0" name="Google Shape;230;p25"/>
          <p:cNvSpPr/>
          <p:nvPr/>
        </p:nvSpPr>
        <p:spPr>
          <a:xfrm rot="-738087">
            <a:off x="4704887" y="1774149"/>
            <a:ext cx="1254605" cy="32393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36" name="Google Shape;236;p26"/>
          <p:cNvSpPr txBox="1"/>
          <p:nvPr>
            <p:ph type="title"/>
          </p:nvPr>
        </p:nvSpPr>
        <p:spPr>
          <a:xfrm>
            <a:off x="1035450" y="530725"/>
            <a:ext cx="35037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ligne (PC, Mac)</a:t>
            </a:r>
            <a:endParaRPr sz="16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983625" y="1852050"/>
            <a:ext cx="77154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Pratique</a:t>
            </a: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desmos.com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Lien à utiliser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Il faut verrouiller les appareils (par l’équipe TI)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Même procédure que Usito (français)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0700" y="201425"/>
            <a:ext cx="2156350" cy="28335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9" name="Google Shape;239;p26"/>
          <p:cNvSpPr/>
          <p:nvPr/>
        </p:nvSpPr>
        <p:spPr>
          <a:xfrm rot="-424982">
            <a:off x="4763632" y="1883879"/>
            <a:ext cx="1218902" cy="3240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45" name="Google Shape;245;p27"/>
          <p:cNvSpPr txBox="1"/>
          <p:nvPr>
            <p:ph type="title"/>
          </p:nvPr>
        </p:nvSpPr>
        <p:spPr>
          <a:xfrm>
            <a:off x="1035450" y="530725"/>
            <a:ext cx="35037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Vidéo explicative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 Jocelyn Dagenais</a:t>
            </a:r>
            <a:endParaRPr sz="11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6" name="Google Shape;246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7650" y="1782100"/>
            <a:ext cx="2488700" cy="2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86681">
            <a:off x="5460922" y="3449611"/>
            <a:ext cx="567505" cy="56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28"/>
          <p:cNvSpPr txBox="1"/>
          <p:nvPr>
            <p:ph type="title"/>
          </p:nvPr>
        </p:nvSpPr>
        <p:spPr>
          <a:xfrm>
            <a:off x="1035450" y="530725"/>
            <a:ext cx="35040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Votre organisation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54" name="Google Shape;254;p28"/>
          <p:cNvGrpSpPr/>
          <p:nvPr/>
        </p:nvGrpSpPr>
        <p:grpSpPr>
          <a:xfrm rot="1740764">
            <a:off x="3197289" y="921155"/>
            <a:ext cx="4219382" cy="4147184"/>
            <a:chOff x="2820225" y="891450"/>
            <a:chExt cx="3175200" cy="3175200"/>
          </a:xfrm>
        </p:grpSpPr>
        <p:sp>
          <p:nvSpPr>
            <p:cNvPr id="255" name="Google Shape;255;p28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6" name="Google Shape;256;p28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57" name="Google Shape;257;p28"/>
          <p:cNvSpPr/>
          <p:nvPr/>
        </p:nvSpPr>
        <p:spPr>
          <a:xfrm>
            <a:off x="6253725" y="3988823"/>
            <a:ext cx="1605300" cy="3960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Enseignant.es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28"/>
          <p:cNvSpPr/>
          <p:nvPr/>
        </p:nvSpPr>
        <p:spPr>
          <a:xfrm>
            <a:off x="6435750" y="1685848"/>
            <a:ext cx="1605300" cy="3960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CP Math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28"/>
          <p:cNvSpPr/>
          <p:nvPr/>
        </p:nvSpPr>
        <p:spPr>
          <a:xfrm>
            <a:off x="6889725" y="2856623"/>
            <a:ext cx="1605300" cy="3960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CP RÉCIT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28"/>
          <p:cNvSpPr/>
          <p:nvPr/>
        </p:nvSpPr>
        <p:spPr>
          <a:xfrm>
            <a:off x="3199100" y="4319223"/>
            <a:ext cx="1605300" cy="3960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Équipe TI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28"/>
          <p:cNvSpPr/>
          <p:nvPr/>
        </p:nvSpPr>
        <p:spPr>
          <a:xfrm>
            <a:off x="2375450" y="3209423"/>
            <a:ext cx="1605300" cy="3960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Responsable de la sanction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28"/>
          <p:cNvSpPr/>
          <p:nvPr/>
        </p:nvSpPr>
        <p:spPr>
          <a:xfrm>
            <a:off x="2511200" y="1842323"/>
            <a:ext cx="1605300" cy="3960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École et CSS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28"/>
          <p:cNvSpPr/>
          <p:nvPr/>
        </p:nvSpPr>
        <p:spPr>
          <a:xfrm>
            <a:off x="4358825" y="2333663"/>
            <a:ext cx="2038600" cy="994188"/>
          </a:xfrm>
          <a:prstGeom prst="flowChartPunchedTap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concerter!!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/>
          <p:nvPr>
            <p:ph type="ctrTitle"/>
          </p:nvPr>
        </p:nvSpPr>
        <p:spPr>
          <a:xfrm>
            <a:off x="0" y="1733500"/>
            <a:ext cx="3496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  <a:endParaRPr sz="4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9" name="Google Shape;2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913" y="640575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9"/>
          <p:cNvSpPr txBox="1"/>
          <p:nvPr/>
        </p:nvSpPr>
        <p:spPr>
          <a:xfrm>
            <a:off x="4175500" y="1746650"/>
            <a:ext cx="4375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hlink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equipemst@recit.qc.ca</a:t>
            </a:r>
            <a:r>
              <a:rPr b="1"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■"/>
            </a:pPr>
            <a:r>
              <a:rPr b="1" lang="en" sz="16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Facebook</a:t>
            </a:r>
            <a:endParaRPr sz="1600" u="sng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■"/>
            </a:pPr>
            <a:r>
              <a:rPr b="1" lang="en" sz="16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Linkdin</a:t>
            </a:r>
            <a:endParaRPr b="1" sz="1600" u="sng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■"/>
            </a:pPr>
            <a:r>
              <a:rPr b="1" lang="en" sz="16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■"/>
            </a:pPr>
            <a:r>
              <a:rPr b="1" lang="en" sz="16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16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1" name="Google Shape;271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18238" y="4685709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" name="Google Shape;273;p29"/>
          <p:cNvSpPr txBox="1"/>
          <p:nvPr/>
        </p:nvSpPr>
        <p:spPr>
          <a:xfrm>
            <a:off x="4528075" y="4609500"/>
            <a:ext cx="454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Ubuntu"/>
                <a:ea typeface="Ubuntu"/>
                <a:cs typeface="Ubuntu"/>
                <a:sym typeface="Ubuntu"/>
              </a:rPr>
              <a:t>Cette présentation du </a:t>
            </a:r>
            <a:r>
              <a:rPr lang="en" sz="1000" u="sng">
                <a:latin typeface="Ubuntu"/>
                <a:ea typeface="Ubuntu"/>
                <a:cs typeface="Ubuntu"/>
                <a:sym typeface="Ubuntu"/>
                <a:hlinkClick r:id="rId10"/>
              </a:rPr>
              <a:t>RÉCIT MST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 </a:t>
            </a:r>
            <a:r>
              <a:rPr lang="en" sz="1000" u="sng">
                <a:hlinkClick r:id="rId11"/>
              </a:rPr>
              <a:t>Licence CC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0" name="Google Shape;280;p3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81" name="Google Shape;281;p3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82" name="Google Shape;282;p3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83" name="Google Shape;283;p3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84" name="Google Shape;284;p3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85" name="Google Shape;285;p3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86" name="Google Shape;286;p3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87" name="Google Shape;287;p3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88" name="Google Shape;288;p3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89" name="Google Shape;289;p3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90" name="Google Shape;290;p3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91" name="Google Shape;291;p3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1069825" y="530725"/>
            <a:ext cx="3603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Plan de la présentation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7"/>
          <p:cNvSpPr txBox="1"/>
          <p:nvPr>
            <p:ph idx="4294967295" type="body"/>
          </p:nvPr>
        </p:nvSpPr>
        <p:spPr>
          <a:xfrm>
            <a:off x="687300" y="1760025"/>
            <a:ext cx="8232000" cy="27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 quoi le Mode Examen de Desmos ?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 Pratique VS Mode Examen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Sanction des études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Fonctions désactivées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Différents appareils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1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949925" y="1668375"/>
            <a:ext cx="53412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Pratique ou Examen ?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■"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Se préparer aux évaluations - </a:t>
            </a:r>
            <a:r>
              <a:rPr b="1" i="1" lang="en" sz="1600">
                <a:latin typeface="Century Gothic"/>
                <a:ea typeface="Century Gothic"/>
                <a:cs typeface="Century Gothic"/>
                <a:sym typeface="Century Gothic"/>
              </a:rPr>
              <a:t>Pratique</a:t>
            </a:r>
            <a:endParaRPr b="1" i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■"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Soutenir l’évaluation formative - </a:t>
            </a:r>
            <a:r>
              <a:rPr b="1" i="1" lang="en" sz="1600">
                <a:latin typeface="Century Gothic"/>
                <a:ea typeface="Century Gothic"/>
                <a:cs typeface="Century Gothic"/>
                <a:sym typeface="Century Gothic"/>
              </a:rPr>
              <a:t>Pratique</a:t>
            </a:r>
            <a:endParaRPr b="1" i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■"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Navigation bloquée - </a:t>
            </a:r>
            <a:r>
              <a:rPr b="1" i="1" lang="en" sz="1600">
                <a:latin typeface="Century Gothic"/>
                <a:ea typeface="Century Gothic"/>
                <a:cs typeface="Century Gothic"/>
                <a:sym typeface="Century Gothic"/>
              </a:rPr>
              <a:t>Examen</a:t>
            </a:r>
            <a:endParaRPr b="1" i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■"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Fonctions de sécurité - </a:t>
            </a:r>
            <a:r>
              <a:rPr b="1" i="1" lang="en" sz="1600">
                <a:latin typeface="Century Gothic"/>
                <a:ea typeface="Century Gothic"/>
                <a:cs typeface="Century Gothic"/>
                <a:sym typeface="Century Gothic"/>
              </a:rPr>
              <a:t>Examen</a:t>
            </a:r>
            <a:endParaRPr b="1" i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■"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Conforme aux politiques du MEQ - </a:t>
            </a:r>
            <a:r>
              <a:rPr b="1" i="1" lang="en" sz="1600">
                <a:latin typeface="Century Gothic"/>
                <a:ea typeface="Century Gothic"/>
                <a:cs typeface="Century Gothic"/>
                <a:sym typeface="Century Gothic"/>
              </a:rPr>
              <a:t>Examen</a:t>
            </a:r>
            <a:endParaRPr b="1" i="1"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18"/>
          <p:cNvSpPr txBox="1"/>
          <p:nvPr>
            <p:ph type="title"/>
          </p:nvPr>
        </p:nvSpPr>
        <p:spPr>
          <a:xfrm>
            <a:off x="1069825" y="530725"/>
            <a:ext cx="3561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 quoi ?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3" name="Google Shape;133;p18"/>
          <p:cNvGrpSpPr/>
          <p:nvPr/>
        </p:nvGrpSpPr>
        <p:grpSpPr>
          <a:xfrm>
            <a:off x="6450875" y="2490325"/>
            <a:ext cx="2313600" cy="1205850"/>
            <a:chOff x="6527075" y="2033125"/>
            <a:chExt cx="2313600" cy="1205850"/>
          </a:xfrm>
        </p:grpSpPr>
        <p:sp>
          <p:nvSpPr>
            <p:cNvPr id="134" name="Google Shape;134;p18"/>
            <p:cNvSpPr/>
            <p:nvPr/>
          </p:nvSpPr>
          <p:spPr>
            <a:xfrm>
              <a:off x="6527075" y="2037175"/>
              <a:ext cx="2313600" cy="1201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135" name="Google Shape;135;p18"/>
            <p:cNvSpPr txBox="1"/>
            <p:nvPr/>
          </p:nvSpPr>
          <p:spPr>
            <a:xfrm>
              <a:off x="6661850" y="2033125"/>
              <a:ext cx="2003400" cy="12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dk1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Pour plus</a:t>
              </a:r>
              <a:endParaRPr b="1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dk1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de détails</a:t>
              </a:r>
              <a:endParaRPr b="1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86681">
            <a:off x="8112872" y="334268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0575" y="502250"/>
            <a:ext cx="1057175" cy="10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/>
          <p:nvPr/>
        </p:nvSpPr>
        <p:spPr>
          <a:xfrm>
            <a:off x="5202949" y="509125"/>
            <a:ext cx="3269700" cy="10287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5251249" y="626425"/>
            <a:ext cx="31731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Info-Sanction 22-23-38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Annexe I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Document d’information - Math - 4e sec</a:t>
            </a:r>
            <a:endParaRPr b="1"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9"/>
          <p:cNvSpPr txBox="1"/>
          <p:nvPr>
            <p:ph type="title"/>
          </p:nvPr>
        </p:nvSpPr>
        <p:spPr>
          <a:xfrm>
            <a:off x="1046675" y="530725"/>
            <a:ext cx="34590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Sanction des études - FGJ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0650" y="2054755"/>
            <a:ext cx="6492451" cy="296894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" name="Google Shape;147;p19"/>
          <p:cNvSpPr/>
          <p:nvPr/>
        </p:nvSpPr>
        <p:spPr>
          <a:xfrm>
            <a:off x="3323112" y="1664925"/>
            <a:ext cx="1554616" cy="29468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3"/>
                </a:solidFill>
                <a:latin typeface="Arial"/>
              </a:rPr>
              <a:t>Autorisé</a:t>
            </a:r>
          </a:p>
        </p:txBody>
      </p:sp>
      <p:sp>
        <p:nvSpPr>
          <p:cNvPr id="148" name="Google Shape;148;p19"/>
          <p:cNvSpPr/>
          <p:nvPr/>
        </p:nvSpPr>
        <p:spPr>
          <a:xfrm>
            <a:off x="5542985" y="1664925"/>
            <a:ext cx="2032327" cy="29468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3"/>
                </a:solidFill>
                <a:latin typeface="Arial"/>
              </a:rPr>
              <a:t>Non-autorisé</a:t>
            </a:r>
          </a:p>
        </p:txBody>
      </p:sp>
      <p:sp>
        <p:nvSpPr>
          <p:cNvPr id="149" name="Google Shape;149;p19"/>
          <p:cNvSpPr/>
          <p:nvPr/>
        </p:nvSpPr>
        <p:spPr>
          <a:xfrm>
            <a:off x="5520603" y="154803"/>
            <a:ext cx="2634402" cy="2272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Documents officiels</a:t>
            </a:r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286681">
            <a:off x="8352497" y="761311"/>
            <a:ext cx="567505" cy="56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/>
          <p:nvPr/>
        </p:nvSpPr>
        <p:spPr>
          <a:xfrm>
            <a:off x="5202949" y="509125"/>
            <a:ext cx="3269700" cy="10287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56" name="Google Shape;156;p2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20"/>
          <p:cNvSpPr txBox="1"/>
          <p:nvPr/>
        </p:nvSpPr>
        <p:spPr>
          <a:xfrm>
            <a:off x="5251249" y="626425"/>
            <a:ext cx="3173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Info-Sanction 23-24-28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Définition du domaine d'évaluation</a:t>
            </a:r>
            <a:endParaRPr b="1"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0"/>
          <p:cNvSpPr txBox="1"/>
          <p:nvPr>
            <p:ph type="title"/>
          </p:nvPr>
        </p:nvSpPr>
        <p:spPr>
          <a:xfrm>
            <a:off x="1046675" y="530725"/>
            <a:ext cx="34590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Sanction des études - FGA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5520603" y="154803"/>
            <a:ext cx="2634402" cy="2272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Documents officiels</a:t>
            </a:r>
          </a:p>
        </p:txBody>
      </p:sp>
      <p:pic>
        <p:nvPicPr>
          <p:cNvPr id="160" name="Google Shape;16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86681">
            <a:off x="8352497" y="761311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71812" y="1706900"/>
            <a:ext cx="6200365" cy="2149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8550" y="3929625"/>
            <a:ext cx="8136628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/>
          <p:nvPr/>
        </p:nvSpPr>
        <p:spPr>
          <a:xfrm>
            <a:off x="5202949" y="509125"/>
            <a:ext cx="3269700" cy="10287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8" name="Google Shape;168;p2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5251249" y="626425"/>
            <a:ext cx="3173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Info-Sanction 23-24-28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Définition du domaine d'évaluation</a:t>
            </a:r>
            <a:endParaRPr b="1"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1046675" y="530725"/>
            <a:ext cx="34590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Sanction des études - FGA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3323112" y="1664925"/>
            <a:ext cx="1554616" cy="29468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3"/>
                </a:solidFill>
                <a:latin typeface="Arial"/>
              </a:rPr>
              <a:t>Autorisé</a:t>
            </a:r>
          </a:p>
        </p:txBody>
      </p:sp>
      <p:sp>
        <p:nvSpPr>
          <p:cNvPr id="172" name="Google Shape;172;p21"/>
          <p:cNvSpPr/>
          <p:nvPr/>
        </p:nvSpPr>
        <p:spPr>
          <a:xfrm>
            <a:off x="5542985" y="1664925"/>
            <a:ext cx="2032327" cy="29468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3"/>
                </a:solidFill>
                <a:latin typeface="Arial"/>
              </a:rPr>
              <a:t>Non-autorisé</a:t>
            </a:r>
          </a:p>
        </p:txBody>
      </p:sp>
      <p:sp>
        <p:nvSpPr>
          <p:cNvPr id="173" name="Google Shape;173;p21"/>
          <p:cNvSpPr/>
          <p:nvPr/>
        </p:nvSpPr>
        <p:spPr>
          <a:xfrm>
            <a:off x="5520603" y="154803"/>
            <a:ext cx="2634402" cy="2272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Documents officiels</a:t>
            </a: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86681">
            <a:off x="8352497" y="761311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0650" y="2065100"/>
            <a:ext cx="6276549" cy="3043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81" name="Google Shape;181;p22"/>
          <p:cNvSpPr txBox="1"/>
          <p:nvPr>
            <p:ph type="title"/>
          </p:nvPr>
        </p:nvSpPr>
        <p:spPr>
          <a:xfrm>
            <a:off x="1069825" y="530725"/>
            <a:ext cx="35055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Fonctions désactivées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750" y="1626825"/>
            <a:ext cx="4842478" cy="3431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22"/>
          <p:cNvGrpSpPr/>
          <p:nvPr/>
        </p:nvGrpSpPr>
        <p:grpSpPr>
          <a:xfrm>
            <a:off x="6450875" y="2490325"/>
            <a:ext cx="2313600" cy="1205850"/>
            <a:chOff x="6527075" y="2033125"/>
            <a:chExt cx="2313600" cy="1205850"/>
          </a:xfrm>
        </p:grpSpPr>
        <p:sp>
          <p:nvSpPr>
            <p:cNvPr id="184" name="Google Shape;184;p22"/>
            <p:cNvSpPr/>
            <p:nvPr/>
          </p:nvSpPr>
          <p:spPr>
            <a:xfrm>
              <a:off x="6527075" y="2037175"/>
              <a:ext cx="2313600" cy="1201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185" name="Google Shape;185;p22"/>
            <p:cNvSpPr txBox="1"/>
            <p:nvPr/>
          </p:nvSpPr>
          <p:spPr>
            <a:xfrm>
              <a:off x="6661850" y="2033125"/>
              <a:ext cx="2003400" cy="12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4"/>
                </a:rPr>
                <a:t>Pour plus</a:t>
              </a:r>
              <a:endParaRPr b="1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5"/>
                </a:rPr>
                <a:t>de détails</a:t>
              </a:r>
              <a:endParaRPr b="1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86" name="Google Shape;18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8112872" y="3342686"/>
            <a:ext cx="567505" cy="5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/>
          <p:nvPr/>
        </p:nvSpPr>
        <p:spPr>
          <a:xfrm>
            <a:off x="451450" y="3519600"/>
            <a:ext cx="1269000" cy="438000"/>
          </a:xfrm>
          <a:prstGeom prst="wedgeRoundRectCallout">
            <a:avLst>
              <a:gd fmla="val 78318" name="adj1"/>
              <a:gd fmla="val -78105" name="adj2"/>
              <a:gd fmla="val 0" name="adj3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22"/>
          <p:cNvSpPr/>
          <p:nvPr/>
        </p:nvSpPr>
        <p:spPr>
          <a:xfrm>
            <a:off x="375250" y="2128525"/>
            <a:ext cx="1269000" cy="438000"/>
          </a:xfrm>
          <a:prstGeom prst="wedgeRoundRectCallout">
            <a:avLst>
              <a:gd fmla="val 83881" name="adj1"/>
              <a:gd fmla="val 65519" name="adj2"/>
              <a:gd fmla="val 0" name="adj3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3886625" y="1690533"/>
            <a:ext cx="8163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graphique</a:t>
            </a:r>
            <a:endParaRPr b="1"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120000" y="1842225"/>
            <a:ext cx="5719800" cy="28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Pratique</a:t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Examen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intégré à l’application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Choisir Examen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Quebec Uniform Examinations 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Démarrer Examen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Start test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Appareil verrouillé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Oui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La barre supérieure change de couleur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Vert 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Quand c’est terminé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Done 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Affiche le temps d’usage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À montrer à l’enseignant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Pour plus de sécurité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Activer l’accès guidé de l’appareil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23"/>
          <p:cNvSpPr txBox="1"/>
          <p:nvPr>
            <p:ph type="title"/>
          </p:nvPr>
        </p:nvSpPr>
        <p:spPr>
          <a:xfrm>
            <a:off x="1024200" y="530725"/>
            <a:ext cx="3537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iPhone &amp; iPad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7" name="Google Shape;197;p23"/>
          <p:cNvGrpSpPr/>
          <p:nvPr/>
        </p:nvGrpSpPr>
        <p:grpSpPr>
          <a:xfrm>
            <a:off x="5218614" y="585414"/>
            <a:ext cx="1488108" cy="930916"/>
            <a:chOff x="6527075" y="2033125"/>
            <a:chExt cx="2313600" cy="1205850"/>
          </a:xfrm>
        </p:grpSpPr>
        <p:sp>
          <p:nvSpPr>
            <p:cNvPr id="198" name="Google Shape;198;p23"/>
            <p:cNvSpPr/>
            <p:nvPr/>
          </p:nvSpPr>
          <p:spPr>
            <a:xfrm>
              <a:off x="6527075" y="2037175"/>
              <a:ext cx="2313600" cy="1201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199" name="Google Shape;199;p23"/>
            <p:cNvSpPr txBox="1"/>
            <p:nvPr/>
          </p:nvSpPr>
          <p:spPr>
            <a:xfrm>
              <a:off x="6661850" y="2033125"/>
              <a:ext cx="2003400" cy="12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iOS App Store</a:t>
              </a:r>
              <a:endParaRPr b="1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00" name="Google Shape;20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14343">
            <a:off x="6282645" y="1276598"/>
            <a:ext cx="375630" cy="4290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23"/>
          <p:cNvGrpSpPr/>
          <p:nvPr/>
        </p:nvGrpSpPr>
        <p:grpSpPr>
          <a:xfrm>
            <a:off x="7047414" y="584121"/>
            <a:ext cx="1488108" cy="930916"/>
            <a:chOff x="6527075" y="2033125"/>
            <a:chExt cx="2313600" cy="1205850"/>
          </a:xfrm>
        </p:grpSpPr>
        <p:sp>
          <p:nvSpPr>
            <p:cNvPr id="202" name="Google Shape;202;p23"/>
            <p:cNvSpPr/>
            <p:nvPr/>
          </p:nvSpPr>
          <p:spPr>
            <a:xfrm>
              <a:off x="6527075" y="2037175"/>
              <a:ext cx="2313600" cy="1201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03" name="Google Shape;203;p23"/>
            <p:cNvSpPr txBox="1"/>
            <p:nvPr/>
          </p:nvSpPr>
          <p:spPr>
            <a:xfrm>
              <a:off x="6661850" y="2033125"/>
              <a:ext cx="2003400" cy="12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5"/>
                </a:rPr>
                <a:t>Pour plus</a:t>
              </a:r>
              <a:endParaRPr b="1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6"/>
                </a:rPr>
                <a:t>de détails</a:t>
              </a:r>
              <a:endParaRPr b="1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04" name="Google Shape;20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14343">
            <a:off x="8111445" y="1276598"/>
            <a:ext cx="375630" cy="429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623" y="694925"/>
            <a:ext cx="711900" cy="7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 rotWithShape="1">
          <a:blip r:embed="rId8">
            <a:alphaModFix/>
          </a:blip>
          <a:srcRect b="1880" l="1410" r="-1410" t="-1880"/>
          <a:stretch/>
        </p:blipFill>
        <p:spPr>
          <a:xfrm>
            <a:off x="5763725" y="1914475"/>
            <a:ext cx="3180551" cy="23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983625" y="1852050"/>
            <a:ext cx="77154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Version Beta</a:t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Pratique</a:t>
            </a: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seulement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Pas intégré à l’application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Il faut épingler l’écran pour le verrouiller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Désactiver l’épinglage avec le mot de passe de l’appareil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Détails pour épingler une application sur Android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24"/>
          <p:cNvSpPr txBox="1"/>
          <p:nvPr>
            <p:ph type="title"/>
          </p:nvPr>
        </p:nvSpPr>
        <p:spPr>
          <a:xfrm>
            <a:off x="1046675" y="530725"/>
            <a:ext cx="35262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Android (Beta)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4" name="Google Shape;214;p24"/>
          <p:cNvGrpSpPr/>
          <p:nvPr/>
        </p:nvGrpSpPr>
        <p:grpSpPr>
          <a:xfrm>
            <a:off x="5218614" y="585414"/>
            <a:ext cx="1488108" cy="930916"/>
            <a:chOff x="6527075" y="2033125"/>
            <a:chExt cx="2313600" cy="1205850"/>
          </a:xfrm>
        </p:grpSpPr>
        <p:sp>
          <p:nvSpPr>
            <p:cNvPr id="215" name="Google Shape;215;p24"/>
            <p:cNvSpPr/>
            <p:nvPr/>
          </p:nvSpPr>
          <p:spPr>
            <a:xfrm>
              <a:off x="6527075" y="2037175"/>
              <a:ext cx="2313600" cy="1201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16" name="Google Shape;216;p24"/>
            <p:cNvSpPr txBox="1"/>
            <p:nvPr/>
          </p:nvSpPr>
          <p:spPr>
            <a:xfrm>
              <a:off x="6661850" y="2033125"/>
              <a:ext cx="2003400" cy="12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4"/>
                </a:rPr>
                <a:t>Google Play</a:t>
              </a:r>
              <a:r>
                <a:rPr b="1" lang="en" sz="15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5"/>
                </a:rPr>
                <a:t> Store</a:t>
              </a:r>
              <a:endParaRPr b="1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17" name="Google Shape;21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514343">
            <a:off x="6282645" y="1276598"/>
            <a:ext cx="375630" cy="4290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24"/>
          <p:cNvGrpSpPr/>
          <p:nvPr/>
        </p:nvGrpSpPr>
        <p:grpSpPr>
          <a:xfrm>
            <a:off x="7047414" y="584121"/>
            <a:ext cx="1488108" cy="930916"/>
            <a:chOff x="6527075" y="2033125"/>
            <a:chExt cx="2313600" cy="1205850"/>
          </a:xfrm>
        </p:grpSpPr>
        <p:sp>
          <p:nvSpPr>
            <p:cNvPr id="219" name="Google Shape;219;p24"/>
            <p:cNvSpPr/>
            <p:nvPr/>
          </p:nvSpPr>
          <p:spPr>
            <a:xfrm>
              <a:off x="6527075" y="2037175"/>
              <a:ext cx="2313600" cy="1201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20" name="Google Shape;220;p24"/>
            <p:cNvSpPr txBox="1"/>
            <p:nvPr/>
          </p:nvSpPr>
          <p:spPr>
            <a:xfrm>
              <a:off x="6661850" y="2033125"/>
              <a:ext cx="2003400" cy="12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7"/>
                </a:rPr>
                <a:t>Pour plus</a:t>
              </a:r>
              <a:endParaRPr b="1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8"/>
                </a:rPr>
                <a:t>de détails</a:t>
              </a:r>
              <a:endParaRPr b="1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21" name="Google Shape;22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514343">
            <a:off x="8111445" y="1276598"/>
            <a:ext cx="375630" cy="429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