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</p:sldIdLst>
  <p:sldSz cy="5143500" cx="9144000"/>
  <p:notesSz cx="6858000" cy="9144000"/>
  <p:embeddedFontLst>
    <p:embeddedFont>
      <p:font typeface="Ubuntu"/>
      <p:regular r:id="rId10"/>
      <p:bold r:id="rId11"/>
      <p:italic r:id="rId12"/>
      <p:boldItalic r:id="rId13"/>
    </p:embeddedFont>
    <p:embeddedFont>
      <p:font typeface="Architects Daughter"/>
      <p:regular r:id="rId14"/>
    </p:embeddedFont>
    <p:embeddedFont>
      <p:font typeface="Lato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62E26917-FBC9-4865-A62C-4B3677EB9B50}">
  <a:tblStyle styleId="{62E26917-FBC9-4865-A62C-4B3677EB9B5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Ubuntu-bold.fntdata"/><Relationship Id="rId10" Type="http://schemas.openxmlformats.org/officeDocument/2006/relationships/font" Target="fonts/Ubuntu-regular.fntdata"/><Relationship Id="rId13" Type="http://schemas.openxmlformats.org/officeDocument/2006/relationships/font" Target="fonts/Ubuntu-boldItalic.fntdata"/><Relationship Id="rId12" Type="http://schemas.openxmlformats.org/officeDocument/2006/relationships/font" Target="fonts/Ubuntu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font" Target="fonts/Lato-regular.fntdata"/><Relationship Id="rId14" Type="http://schemas.openxmlformats.org/officeDocument/2006/relationships/font" Target="fonts/ArchitectsDaughter-regular.fntdata"/><Relationship Id="rId17" Type="http://schemas.openxmlformats.org/officeDocument/2006/relationships/font" Target="fonts/Lato-italic.fntdata"/><Relationship Id="rId16" Type="http://schemas.openxmlformats.org/officeDocument/2006/relationships/font" Target="fonts/Lato-bold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8" Type="http://schemas.openxmlformats.org/officeDocument/2006/relationships/font" Target="fonts/Lato-bold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1f17b6cdc77c0cc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1f17b6cdc77c0cc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dfee559662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dfee559662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6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png"/><Relationship Id="rId4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1" Type="http://schemas.openxmlformats.org/officeDocument/2006/relationships/image" Target="../media/image13.png"/><Relationship Id="rId10" Type="http://schemas.openxmlformats.org/officeDocument/2006/relationships/hyperlink" Target="https://www.competencesinformationnelles.ca/" TargetMode="External"/><Relationship Id="rId13" Type="http://schemas.openxmlformats.org/officeDocument/2006/relationships/image" Target="../media/image6.png"/><Relationship Id="rId1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Relationship Id="rId4" Type="http://schemas.openxmlformats.org/officeDocument/2006/relationships/hyperlink" Target="http://www.ctreq.qc.ca/wp-content/uploads/2016/01/2_Qualit%C3%A9-de-linformation.pdf" TargetMode="External"/><Relationship Id="rId9" Type="http://schemas.openxmlformats.org/officeDocument/2006/relationships/hyperlink" Target="https://drive.google.com/file/d/1Ag44BvzT5Ttp_0lVbVZ_C0ny2Kmak8H9/view?usp=sharing" TargetMode="External"/><Relationship Id="rId14" Type="http://schemas.openxmlformats.org/officeDocument/2006/relationships/image" Target="../media/image4.png"/><Relationship Id="rId5" Type="http://schemas.openxmlformats.org/officeDocument/2006/relationships/hyperlink" Target="https://www.domainelangues.qc.ca/documents/tableau-criteres-evaluation.pdf" TargetMode="External"/><Relationship Id="rId6" Type="http://schemas.openxmlformats.org/officeDocument/2006/relationships/hyperlink" Target="https://www.domainelangues.qc.ca/documents/tableau-criteres-pertinence.pdf" TargetMode="External"/><Relationship Id="rId7" Type="http://schemas.openxmlformats.org/officeDocument/2006/relationships/hyperlink" Target="https://drive.google.com/file/d/1kQ-TgA__4NMz-mvUBVQY78igbIYvw3cK/view" TargetMode="External"/><Relationship Id="rId8" Type="http://schemas.openxmlformats.org/officeDocument/2006/relationships/image" Target="../media/image14.png"/></Relationships>
</file>

<file path=ppt/slides/_rels/slide3.xml.rels><?xml version="1.0" encoding="UTF-8" standalone="yes"?><Relationships xmlns="http://schemas.openxmlformats.org/package/2006/relationships"><Relationship Id="rId20" Type="http://schemas.openxmlformats.org/officeDocument/2006/relationships/image" Target="../media/image2.png"/><Relationship Id="rId11" Type="http://schemas.openxmlformats.org/officeDocument/2006/relationships/image" Target="../media/image3.png"/><Relationship Id="rId10" Type="http://schemas.openxmlformats.org/officeDocument/2006/relationships/hyperlink" Target="https://www.diigo.com/" TargetMode="External"/><Relationship Id="rId21" Type="http://schemas.openxmlformats.org/officeDocument/2006/relationships/hyperlink" Target="https://fr.linoit.com/" TargetMode="External"/><Relationship Id="rId13" Type="http://schemas.openxmlformats.org/officeDocument/2006/relationships/image" Target="../media/image10.png"/><Relationship Id="rId1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Relationship Id="rId4" Type="http://schemas.openxmlformats.org/officeDocument/2006/relationships/hyperlink" Target="https://drive.google.com/file/d/1Ag44BvzT5Ttp_0lVbVZ_C0ny2Kmak8H9/view?usp=sharing" TargetMode="External"/><Relationship Id="rId9" Type="http://schemas.openxmlformats.org/officeDocument/2006/relationships/hyperlink" Target="https://www.zotero.org/" TargetMode="External"/><Relationship Id="rId15" Type="http://schemas.openxmlformats.org/officeDocument/2006/relationships/image" Target="../media/image15.png"/><Relationship Id="rId14" Type="http://schemas.openxmlformats.org/officeDocument/2006/relationships/image" Target="../media/image12.png"/><Relationship Id="rId17" Type="http://schemas.openxmlformats.org/officeDocument/2006/relationships/hyperlink" Target="https://wke.lt/w/s/xwdcxi" TargetMode="External"/><Relationship Id="rId16" Type="http://schemas.openxmlformats.org/officeDocument/2006/relationships/hyperlink" Target="https://padlet.com/" TargetMode="External"/><Relationship Id="rId5" Type="http://schemas.openxmlformats.org/officeDocument/2006/relationships/hyperlink" Target="https://www.competencesinformationnelles.ca/" TargetMode="External"/><Relationship Id="rId19" Type="http://schemas.openxmlformats.org/officeDocument/2006/relationships/hyperlink" Target="https://wke.lt/w/s/xwdcxi" TargetMode="External"/><Relationship Id="rId6" Type="http://schemas.openxmlformats.org/officeDocument/2006/relationships/image" Target="../media/image13.png"/><Relationship Id="rId18" Type="http://schemas.openxmlformats.org/officeDocument/2006/relationships/image" Target="../media/image8.png"/><Relationship Id="rId7" Type="http://schemas.openxmlformats.org/officeDocument/2006/relationships/hyperlink" Target="https://evernote.com/" TargetMode="External"/><Relationship Id="rId8" Type="http://schemas.openxmlformats.org/officeDocument/2006/relationships/hyperlink" Target="https://app.raindrop.io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1403176" y="348800"/>
            <a:ext cx="7320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fr" sz="2400">
                <a:solidFill>
                  <a:srgbClr val="EEEEEE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Inquiry Process</a:t>
            </a:r>
            <a:endParaRPr b="1" sz="2400">
              <a:solidFill>
                <a:srgbClr val="EEEEEE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279825" y="4748950"/>
            <a:ext cx="64773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800">
                <a:solidFill>
                  <a:schemeClr val="lt2"/>
                </a:solidFill>
                <a:latin typeface="Ubuntu"/>
                <a:ea typeface="Ubuntu"/>
                <a:cs typeface="Ubuntu"/>
                <a:sym typeface="Ubuntu"/>
              </a:rPr>
              <a:t>* We invite you to make a copy of this document and modify it according to your needs. (File → Create a copy).</a:t>
            </a:r>
            <a:endParaRPr sz="800">
              <a:solidFill>
                <a:srgbClr val="EEEEEE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2575" y="419000"/>
            <a:ext cx="900000" cy="8910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820775" y="2915550"/>
            <a:ext cx="1718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fr" sz="3000">
                <a:solidFill>
                  <a:srgbClr val="EEEEEE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Evaluate</a:t>
            </a:r>
            <a:endParaRPr b="1" sz="3000">
              <a:solidFill>
                <a:srgbClr val="EEEEEE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cxnSp>
        <p:nvCxnSpPr>
          <p:cNvPr id="58" name="Google Shape;58;p13"/>
          <p:cNvCxnSpPr/>
          <p:nvPr/>
        </p:nvCxnSpPr>
        <p:spPr>
          <a:xfrm flipH="1" rot="10800000">
            <a:off x="930100" y="3460000"/>
            <a:ext cx="5506500" cy="372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59" name="Google Shape;59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6375" y="4550400"/>
            <a:ext cx="720000" cy="2488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4" name="Google Shape;64;p14"/>
          <p:cNvGraphicFramePr/>
          <p:nvPr/>
        </p:nvGraphicFramePr>
        <p:xfrm>
          <a:off x="475200" y="730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{62E26917-FBC9-4865-A62C-4B3677EB9B50}</a:tableStyleId>
              </a:tblPr>
              <a:tblGrid>
                <a:gridCol w="3847975"/>
                <a:gridCol w="4370775"/>
              </a:tblGrid>
              <a:tr h="5249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>
                          <a:solidFill>
                            <a:schemeClr val="dk1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Step</a:t>
                      </a:r>
                      <a:r>
                        <a:rPr lang="fr">
                          <a:solidFill>
                            <a:schemeClr val="dk1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s</a:t>
                      </a:r>
                      <a:r>
                        <a:rPr lang="fr">
                          <a:solidFill>
                            <a:schemeClr val="dk1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 of the Inquiry Process</a:t>
                      </a:r>
                      <a:endParaRPr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91425" marL="91425" anchor="ctr">
                    <a:solidFill>
                      <a:srgbClr val="FFFFFF">
                        <a:alpha val="843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/>
                        <a:t>Class Resources</a:t>
                      </a:r>
                      <a:endParaRPr/>
                    </a:p>
                  </a:txBody>
                  <a:tcPr marT="91425" marB="91425" marR="91425" marL="91425" anchor="ctr">
                    <a:solidFill>
                      <a:srgbClr val="FFFFFF">
                        <a:alpha val="84320"/>
                      </a:srgbClr>
                    </a:solidFill>
                  </a:tcPr>
                </a:tc>
              </a:tr>
              <a:tr h="3078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FFFFFF">
                        <a:alpha val="843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FFFFFF">
                        <a:alpha val="84320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65" name="Google Shape;65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7500" y="2080675"/>
            <a:ext cx="900000" cy="900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66" name="Google Shape;66;p14"/>
          <p:cNvSpPr txBox="1"/>
          <p:nvPr/>
        </p:nvSpPr>
        <p:spPr>
          <a:xfrm>
            <a:off x="1682450" y="1947453"/>
            <a:ext cx="2782500" cy="22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1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❏  </a:t>
            </a:r>
            <a:r>
              <a:rPr lang="fr" sz="1100">
                <a:latin typeface="Ubuntu"/>
                <a:ea typeface="Ubuntu"/>
                <a:cs typeface="Ubuntu"/>
                <a:sym typeface="Ubuntu"/>
              </a:rPr>
              <a:t>J’évalue les sources retenues selon </a:t>
            </a:r>
            <a:br>
              <a:rPr lang="fr" sz="1100">
                <a:latin typeface="Ubuntu"/>
                <a:ea typeface="Ubuntu"/>
                <a:cs typeface="Ubuntu"/>
                <a:sym typeface="Ubuntu"/>
              </a:rPr>
            </a:br>
            <a:r>
              <a:rPr lang="fr" sz="1100">
                <a:latin typeface="Ubuntu"/>
                <a:ea typeface="Ubuntu"/>
                <a:cs typeface="Ubuntu"/>
                <a:sym typeface="Ubuntu"/>
              </a:rPr>
              <a:t>     les critères d’évaluation et de </a:t>
            </a:r>
            <a:br>
              <a:rPr lang="fr" sz="1100">
                <a:latin typeface="Ubuntu"/>
                <a:ea typeface="Ubuntu"/>
                <a:cs typeface="Ubuntu"/>
                <a:sym typeface="Ubuntu"/>
              </a:rPr>
            </a:br>
            <a:r>
              <a:rPr lang="fr" sz="1100">
                <a:latin typeface="Ubuntu"/>
                <a:ea typeface="Ubuntu"/>
                <a:cs typeface="Ubuntu"/>
                <a:sym typeface="Ubuntu"/>
              </a:rPr>
              <a:t>     pertinence.</a:t>
            </a:r>
            <a:endParaRPr sz="11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1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❏  </a:t>
            </a:r>
            <a:r>
              <a:rPr lang="fr" sz="1100">
                <a:latin typeface="Ubuntu"/>
                <a:ea typeface="Ubuntu"/>
                <a:cs typeface="Ubuntu"/>
                <a:sym typeface="Ubuntu"/>
              </a:rPr>
              <a:t>Je sélectionne des sources qui sont </a:t>
            </a:r>
            <a:br>
              <a:rPr lang="fr" sz="1100">
                <a:latin typeface="Ubuntu"/>
                <a:ea typeface="Ubuntu"/>
                <a:cs typeface="Ubuntu"/>
                <a:sym typeface="Ubuntu"/>
              </a:rPr>
            </a:br>
            <a:r>
              <a:rPr lang="fr" sz="1100">
                <a:latin typeface="Ubuntu"/>
                <a:ea typeface="Ubuntu"/>
                <a:cs typeface="Ubuntu"/>
                <a:sym typeface="Ubuntu"/>
              </a:rPr>
              <a:t>     accessibles. </a:t>
            </a:r>
            <a:endParaRPr sz="11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1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❏  </a:t>
            </a:r>
            <a:r>
              <a:rPr lang="fr" sz="1100">
                <a:latin typeface="Ubuntu"/>
                <a:ea typeface="Ubuntu"/>
                <a:cs typeface="Ubuntu"/>
                <a:sym typeface="Ubuntu"/>
              </a:rPr>
              <a:t>Je choisis les sources qui répondent   </a:t>
            </a:r>
            <a:br>
              <a:rPr lang="fr" sz="1100">
                <a:latin typeface="Ubuntu"/>
                <a:ea typeface="Ubuntu"/>
                <a:cs typeface="Ubuntu"/>
                <a:sym typeface="Ubuntu"/>
              </a:rPr>
            </a:br>
            <a:r>
              <a:rPr lang="fr" sz="1100">
                <a:latin typeface="Ubuntu"/>
                <a:ea typeface="Ubuntu"/>
                <a:cs typeface="Ubuntu"/>
                <a:sym typeface="Ubuntu"/>
              </a:rPr>
              <a:t>     le mieux à mon sujet de départ. </a:t>
            </a:r>
            <a:endParaRPr sz="11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1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❏  </a:t>
            </a:r>
            <a:r>
              <a:rPr lang="fr" sz="1100">
                <a:latin typeface="Ubuntu"/>
                <a:ea typeface="Ubuntu"/>
                <a:cs typeface="Ubuntu"/>
                <a:sym typeface="Ubuntu"/>
              </a:rPr>
              <a:t>Je m’assure de trianguler les </a:t>
            </a:r>
            <a:br>
              <a:rPr lang="fr" sz="1100">
                <a:latin typeface="Ubuntu"/>
                <a:ea typeface="Ubuntu"/>
                <a:cs typeface="Ubuntu"/>
                <a:sym typeface="Ubuntu"/>
              </a:rPr>
            </a:br>
            <a:r>
              <a:rPr lang="fr" sz="1100">
                <a:latin typeface="Ubuntu"/>
                <a:ea typeface="Ubuntu"/>
                <a:cs typeface="Ubuntu"/>
                <a:sym typeface="Ubuntu"/>
              </a:rPr>
              <a:t>     informations avec d’autres sources. </a:t>
            </a:r>
            <a:endParaRPr sz="11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1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❏  </a:t>
            </a:r>
            <a:r>
              <a:rPr lang="fr" sz="1100">
                <a:latin typeface="Ubuntu"/>
                <a:ea typeface="Ubuntu"/>
                <a:cs typeface="Ubuntu"/>
                <a:sym typeface="Ubuntu"/>
              </a:rPr>
              <a:t>J’utilise le formulaire de cueillette et </a:t>
            </a:r>
            <a:br>
              <a:rPr lang="fr" sz="1100">
                <a:latin typeface="Ubuntu"/>
                <a:ea typeface="Ubuntu"/>
                <a:cs typeface="Ubuntu"/>
                <a:sym typeface="Ubuntu"/>
              </a:rPr>
            </a:br>
            <a:r>
              <a:rPr lang="fr" sz="1100">
                <a:latin typeface="Ubuntu"/>
                <a:ea typeface="Ubuntu"/>
                <a:cs typeface="Ubuntu"/>
                <a:sym typeface="Ubuntu"/>
              </a:rPr>
              <a:t>     d’évaluation d’information.</a:t>
            </a:r>
            <a:endParaRPr sz="11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7" name="Google Shape;67;p14"/>
          <p:cNvSpPr txBox="1"/>
          <p:nvPr/>
        </p:nvSpPr>
        <p:spPr>
          <a:xfrm>
            <a:off x="758600" y="3093775"/>
            <a:ext cx="757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900"/>
              <a:t>Qu’est-ce qui m’est demandé?</a:t>
            </a:r>
            <a:endParaRPr b="1" sz="900"/>
          </a:p>
        </p:txBody>
      </p:sp>
      <p:sp>
        <p:nvSpPr>
          <p:cNvPr id="68" name="Google Shape;68;p14"/>
          <p:cNvSpPr txBox="1"/>
          <p:nvPr/>
        </p:nvSpPr>
        <p:spPr>
          <a:xfrm>
            <a:off x="4795050" y="1508150"/>
            <a:ext cx="3823500" cy="297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800">
                <a:latin typeface="Ubuntu"/>
                <a:ea typeface="Ubuntu"/>
                <a:cs typeface="Ubuntu"/>
                <a:sym typeface="Ubuntu"/>
              </a:rPr>
              <a:t>Ressources produites par le CTREQ</a:t>
            </a:r>
            <a:endParaRPr sz="8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latin typeface="Ubuntu"/>
              <a:ea typeface="Ubuntu"/>
              <a:cs typeface="Ubuntu"/>
              <a:sym typeface="Ubuntu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Ubuntu"/>
              <a:buChar char="●"/>
            </a:pPr>
            <a:r>
              <a:rPr lang="fr" sz="900" u="sng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Référentiel d’agir compétent</a:t>
            </a:r>
            <a:r>
              <a:rPr lang="fr" sz="700" u="sng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fr" sz="7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(adulte)</a:t>
            </a:r>
            <a:endParaRPr sz="7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fr" sz="7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</a:br>
            <a:endParaRPr sz="7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Ressources produites par Rachel DeRoy Ringuette</a:t>
            </a:r>
            <a:br>
              <a:rPr lang="fr" sz="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</a:br>
            <a:r>
              <a:rPr lang="fr" sz="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( inspiré par Vincent‐Cyr, Joël )</a:t>
            </a:r>
            <a:endParaRPr sz="8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Ubuntu"/>
              <a:buChar char="●"/>
            </a:pPr>
            <a:r>
              <a:rPr lang="fr" sz="900" u="sng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Évaluation des sources : crédibilité</a:t>
            </a:r>
            <a:endParaRPr sz="900" u="sng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Ubuntu"/>
              <a:buChar char="●"/>
            </a:pPr>
            <a:r>
              <a:rPr lang="fr" sz="900" u="sng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Critères de pertinence</a:t>
            </a:r>
            <a:br>
              <a:rPr lang="fr" sz="7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</a:br>
            <a:br>
              <a:rPr lang="fr" sz="7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</a:br>
            <a:endParaRPr sz="7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Ressources produites par Martine Mottet, Faire une recherche, ÇA S’APPREND!</a:t>
            </a:r>
            <a:endParaRPr sz="8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Ubuntu"/>
              <a:buChar char="●"/>
            </a:pPr>
            <a:r>
              <a:rPr lang="fr" sz="900" u="sng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Journal de recherche de l’élève  </a:t>
            </a:r>
            <a:r>
              <a:rPr lang="fr" sz="5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(pour toute la démarche)</a:t>
            </a:r>
            <a:endParaRPr sz="5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Ubuntu"/>
              <a:buChar char="●"/>
            </a:pPr>
            <a:r>
              <a:rPr lang="fr" sz="900" u="sng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Critères d’évaluation d’un site</a:t>
            </a:r>
            <a:endParaRPr sz="900" u="sng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Ubuntu"/>
              <a:buChar char="●"/>
            </a:pPr>
            <a:r>
              <a:rPr lang="fr" sz="900" u="sng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Trianguler les sources</a:t>
            </a:r>
            <a:endParaRPr sz="900" u="sng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 u="sng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9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	Ressources adaptées par LEARN Quebec (Kathy Schrock)</a:t>
            </a:r>
            <a:br>
              <a:rPr lang="fr" sz="9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</a:br>
            <a:endParaRPr sz="9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Ubuntu"/>
              <a:buChar char="●"/>
            </a:pPr>
            <a:r>
              <a:rPr lang="fr" sz="900" u="sng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Évaluation d’un site en cinq points</a:t>
            </a:r>
            <a:endParaRPr sz="9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69" name="Google Shape;69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723950" y="2856825"/>
            <a:ext cx="486000" cy="4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4"/>
          <p:cNvSpPr txBox="1"/>
          <p:nvPr/>
        </p:nvSpPr>
        <p:spPr>
          <a:xfrm>
            <a:off x="432225" y="4672750"/>
            <a:ext cx="7407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102736" rtl="0" algn="l">
              <a:spcBef>
                <a:spcPts val="14"/>
              </a:spcBef>
              <a:spcAft>
                <a:spcPts val="0"/>
              </a:spcAft>
              <a:buNone/>
            </a:pPr>
            <a:r>
              <a:rPr lang="fr" sz="8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Sandra Laine, inspiré des tableau produit par</a:t>
            </a:r>
            <a:r>
              <a:rPr lang="fr" sz="800" u="sng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Rachel DeRoy-Ringuette</a:t>
            </a:r>
            <a:r>
              <a:rPr lang="fr" sz="8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 et les travaux du</a:t>
            </a:r>
            <a:r>
              <a:rPr lang="fr" sz="800" u="sng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 Comité des compétences informationnelles en bibliothèque scolaire </a:t>
            </a:r>
            <a:r>
              <a:rPr lang="fr" sz="8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Ressource créée pour l’autoformation : Développer ses compétences informationnelles</a:t>
            </a:r>
            <a:endParaRPr sz="1100">
              <a:solidFill>
                <a:schemeClr val="lt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lt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71" name="Google Shape;71;p14"/>
          <p:cNvPicPr preferRelativeResize="0"/>
          <p:nvPr/>
        </p:nvPicPr>
        <p:blipFill>
          <a:blip r:embed="rId11">
            <a:alphaModFix amt="50000"/>
          </a:blip>
          <a:stretch>
            <a:fillRect/>
          </a:stretch>
        </p:blipFill>
        <p:spPr>
          <a:xfrm>
            <a:off x="206825" y="221425"/>
            <a:ext cx="404239" cy="4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4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4603088" y="1544025"/>
            <a:ext cx="612000" cy="31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4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4723938" y="2136438"/>
            <a:ext cx="486000" cy="4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4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4603114" y="3665078"/>
            <a:ext cx="727673" cy="4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9" name="Google Shape;79;p15"/>
          <p:cNvGraphicFramePr/>
          <p:nvPr/>
        </p:nvGraphicFramePr>
        <p:xfrm>
          <a:off x="475200" y="730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{62E26917-FBC9-4865-A62C-4B3677EB9B50}</a:tableStyleId>
              </a:tblPr>
              <a:tblGrid>
                <a:gridCol w="4109375"/>
                <a:gridCol w="4109375"/>
              </a:tblGrid>
              <a:tr h="7153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>
                          <a:latin typeface="Ubuntu"/>
                          <a:ea typeface="Ubuntu"/>
                          <a:cs typeface="Ubuntu"/>
                          <a:sym typeface="Ubuntu"/>
                        </a:rPr>
                        <a:t>Quand et pourquoi utiliser le numérique ?</a:t>
                      </a:r>
                      <a:endParaRPr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91425" marL="91425" anchor="ctr">
                    <a:solidFill>
                      <a:srgbClr val="FFFFFF">
                        <a:alpha val="843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">
                          <a:solidFill>
                            <a:schemeClr val="dk1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Outils numériques suggérés</a:t>
                      </a:r>
                      <a:endParaRPr sz="160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91425" marL="91425" anchor="ctr">
                    <a:solidFill>
                      <a:srgbClr val="FFFFFF">
                        <a:alpha val="84320"/>
                      </a:srgbClr>
                    </a:solidFill>
                  </a:tcPr>
                </a:tc>
              </a:tr>
              <a:tr h="3078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FFFFFF">
                        <a:alpha val="843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FFFFFF">
                        <a:alpha val="8432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80" name="Google Shape;80;p15"/>
          <p:cNvSpPr txBox="1"/>
          <p:nvPr/>
        </p:nvSpPr>
        <p:spPr>
          <a:xfrm>
            <a:off x="1682450" y="1919550"/>
            <a:ext cx="2782500" cy="21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Ubuntu"/>
              <a:buChar char="●"/>
            </a:pPr>
            <a:r>
              <a:rPr lang="fr" sz="13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Conserver les traces de ma recherche effectuée.</a:t>
            </a:r>
            <a:endParaRPr sz="13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Ubuntu"/>
              <a:buChar char="●"/>
            </a:pPr>
            <a:r>
              <a:rPr lang="fr" sz="13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Proposer des ressources trouvées à un autre utilisateur</a:t>
            </a:r>
            <a:endParaRPr sz="13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Ubuntu"/>
              <a:buChar char="●"/>
            </a:pPr>
            <a:r>
              <a:rPr lang="fr" sz="13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Avoir accès à mes signets sur n'importe quel ordinateur qui a un accès Web</a:t>
            </a:r>
            <a:endParaRPr sz="13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Ubuntu"/>
              <a:buChar char="●"/>
            </a:pPr>
            <a:r>
              <a:rPr lang="fr" sz="13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Classer mes ressources par mots-clés</a:t>
            </a:r>
            <a:endParaRPr sz="13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81" name="Google Shape;81;p15"/>
          <p:cNvSpPr txBox="1"/>
          <p:nvPr/>
        </p:nvSpPr>
        <p:spPr>
          <a:xfrm>
            <a:off x="834800" y="3093775"/>
            <a:ext cx="757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900"/>
              <a:t>Qu’est-ce qui m’est demandé?</a:t>
            </a:r>
            <a:endParaRPr b="1" sz="900"/>
          </a:p>
        </p:txBody>
      </p:sp>
      <p:pic>
        <p:nvPicPr>
          <p:cNvPr id="82" name="Google Shape;8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3700" y="2080675"/>
            <a:ext cx="900000" cy="900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83" name="Google Shape;83;p15"/>
          <p:cNvSpPr txBox="1"/>
          <p:nvPr/>
        </p:nvSpPr>
        <p:spPr>
          <a:xfrm>
            <a:off x="432225" y="4672750"/>
            <a:ext cx="7407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102736" rtl="0" algn="l">
              <a:spcBef>
                <a:spcPts val="14"/>
              </a:spcBef>
              <a:spcAft>
                <a:spcPts val="0"/>
              </a:spcAft>
              <a:buNone/>
            </a:pPr>
            <a:r>
              <a:rPr lang="fr" sz="8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Sandra Laine, inspiré des tableau produit par</a:t>
            </a:r>
            <a:r>
              <a:rPr lang="fr" sz="800" u="sng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Rachel DeRoy-Ringuette</a:t>
            </a:r>
            <a:r>
              <a:rPr lang="fr" sz="8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 et les travaux du</a:t>
            </a:r>
            <a:r>
              <a:rPr lang="fr" sz="800" u="sng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 Comité des compétences informationnelles en bibliothèque scolaire </a:t>
            </a:r>
            <a:r>
              <a:rPr lang="fr" sz="8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Ressource créée pour l’autoformation : Développer ses compétences informationnelles</a:t>
            </a:r>
            <a:endParaRPr sz="1100">
              <a:solidFill>
                <a:schemeClr val="lt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lt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84" name="Google Shape;84;p15"/>
          <p:cNvPicPr preferRelativeResize="0"/>
          <p:nvPr/>
        </p:nvPicPr>
        <p:blipFill>
          <a:blip r:embed="rId6">
            <a:alphaModFix amt="50000"/>
          </a:blip>
          <a:stretch>
            <a:fillRect/>
          </a:stretch>
        </p:blipFill>
        <p:spPr>
          <a:xfrm>
            <a:off x="206825" y="221425"/>
            <a:ext cx="404239" cy="4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5"/>
          <p:cNvSpPr txBox="1"/>
          <p:nvPr/>
        </p:nvSpPr>
        <p:spPr>
          <a:xfrm>
            <a:off x="4873200" y="1627200"/>
            <a:ext cx="3516300" cy="19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9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J'utilise des outils</a:t>
            </a:r>
            <a:br>
              <a:rPr lang="fr" sz="9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</a:br>
            <a:r>
              <a:rPr lang="fr" sz="9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de partage de signets et de gestion bibliographique</a:t>
            </a:r>
            <a:endParaRPr sz="9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9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J'utilise des babillards virtuels </a:t>
            </a:r>
            <a:br>
              <a:rPr lang="fr" sz="9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</a:br>
            <a:r>
              <a:rPr lang="fr" sz="9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pour créer des collections de ressources</a:t>
            </a:r>
            <a:endParaRPr sz="9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86" name="Google Shape;86;p15"/>
          <p:cNvSpPr txBox="1"/>
          <p:nvPr/>
        </p:nvSpPr>
        <p:spPr>
          <a:xfrm>
            <a:off x="6778375" y="2817225"/>
            <a:ext cx="8067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900" u="sng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Evernote</a:t>
            </a:r>
            <a:endParaRPr sz="9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87" name="Google Shape;87;p15"/>
          <p:cNvSpPr txBox="1"/>
          <p:nvPr/>
        </p:nvSpPr>
        <p:spPr>
          <a:xfrm>
            <a:off x="5878375" y="2818575"/>
            <a:ext cx="8067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900" u="sng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Raindrop</a:t>
            </a:r>
            <a:endParaRPr sz="7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88" name="Google Shape;88;p15"/>
          <p:cNvSpPr txBox="1"/>
          <p:nvPr/>
        </p:nvSpPr>
        <p:spPr>
          <a:xfrm>
            <a:off x="7630525" y="2818575"/>
            <a:ext cx="8067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900" u="sng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Zotero</a:t>
            </a:r>
            <a:endParaRPr sz="9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89" name="Google Shape;89;p15"/>
          <p:cNvSpPr txBox="1"/>
          <p:nvPr/>
        </p:nvSpPr>
        <p:spPr>
          <a:xfrm>
            <a:off x="4834200" y="2817600"/>
            <a:ext cx="10380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900" u="sng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Diigo</a:t>
            </a:r>
            <a:endParaRPr sz="9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90" name="Google Shape;90;p15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068800" y="2340000"/>
            <a:ext cx="540000" cy="540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91" name="Google Shape;91;p15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965200" y="2314800"/>
            <a:ext cx="612000" cy="612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92" name="Google Shape;92;p15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6861600" y="2314800"/>
            <a:ext cx="576000" cy="576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93" name="Google Shape;93;p15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7729200" y="2314800"/>
            <a:ext cx="612000" cy="61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5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6357600" y="3709350"/>
            <a:ext cx="540000" cy="54000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95" name="Google Shape;95;p15"/>
          <p:cNvSpPr txBox="1"/>
          <p:nvPr/>
        </p:nvSpPr>
        <p:spPr>
          <a:xfrm>
            <a:off x="6235050" y="4212000"/>
            <a:ext cx="8067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900" u="sng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  <a:hlinkClick r:id="rId1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Padlet</a:t>
            </a:r>
            <a:endParaRPr sz="900">
              <a:solidFill>
                <a:srgbClr val="000000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96" name="Google Shape;96;p15">
            <a:hlinkClick r:id="rId17"/>
          </p:cNvPr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5478250" y="3700800"/>
            <a:ext cx="540000" cy="540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97" name="Google Shape;97;p15"/>
          <p:cNvSpPr txBox="1"/>
          <p:nvPr/>
        </p:nvSpPr>
        <p:spPr>
          <a:xfrm>
            <a:off x="5344900" y="4212000"/>
            <a:ext cx="8067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900" u="sng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  <a:hlinkClick r:id="rId1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Wakelet</a:t>
            </a:r>
            <a:endParaRPr sz="900">
              <a:solidFill>
                <a:srgbClr val="000000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98" name="Google Shape;98;p15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7219900" y="3751850"/>
            <a:ext cx="540000" cy="5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5"/>
          <p:cNvSpPr txBox="1"/>
          <p:nvPr/>
        </p:nvSpPr>
        <p:spPr>
          <a:xfrm>
            <a:off x="7103588" y="4212000"/>
            <a:ext cx="8067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900" u="sng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  <a:hlinkClick r:id="rId2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Linoit</a:t>
            </a:r>
            <a:endParaRPr sz="9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